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2"/>
  </p:notesMasterIdLst>
  <p:sldIdLst>
    <p:sldId id="256" r:id="rId2"/>
    <p:sldId id="313" r:id="rId3"/>
    <p:sldId id="344" r:id="rId4"/>
    <p:sldId id="345" r:id="rId5"/>
    <p:sldId id="346" r:id="rId6"/>
    <p:sldId id="258" r:id="rId7"/>
    <p:sldId id="317" r:id="rId8"/>
    <p:sldId id="321" r:id="rId9"/>
    <p:sldId id="322" r:id="rId10"/>
    <p:sldId id="259" r:id="rId11"/>
    <p:sldId id="315" r:id="rId12"/>
    <p:sldId id="316" r:id="rId13"/>
    <p:sldId id="318" r:id="rId14"/>
    <p:sldId id="319" r:id="rId15"/>
    <p:sldId id="320" r:id="rId16"/>
    <p:sldId id="326" r:id="rId17"/>
    <p:sldId id="327" r:id="rId18"/>
    <p:sldId id="324" r:id="rId19"/>
    <p:sldId id="323" r:id="rId20"/>
    <p:sldId id="260" r:id="rId21"/>
  </p:sldIdLst>
  <p:sldSz cx="9144000" cy="5143500" type="screen16x9"/>
  <p:notesSz cx="6858000" cy="9144000"/>
  <p:embeddedFontLst>
    <p:embeddedFont>
      <p:font typeface="Oswald" panose="00000500000000000000" pitchFamily="2" charset="0"/>
      <p:regular r:id="rId23"/>
      <p:bold r:id="rId24"/>
    </p:embeddedFont>
    <p:embeddedFont>
      <p:font typeface="Raleway"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aratali.S. Mogalalli" initials="HM" lastIdx="1" clrIdx="0">
    <p:extLst>
      <p:ext uri="{19B8F6BF-5375-455C-9EA6-DF929625EA0E}">
        <p15:presenceInfo xmlns:p15="http://schemas.microsoft.com/office/powerpoint/2012/main" userId="f55d6b9ab949af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4010BD-4036-47D1-A0E3-117679F3F313}">
  <a:tblStyle styleId="{FF4010BD-4036-47D1-A0E3-117679F3F3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7" d="100"/>
          <a:sy n="107"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58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810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615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366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678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22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508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472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92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71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461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3" name="Google Shape;63;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1902600" y="1543600"/>
            <a:ext cx="5338800" cy="13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900"/>
              <a:buNone/>
              <a:defRPr sz="24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3"/>
          <p:cNvSpPr txBox="1">
            <a:spLocks noGrp="1"/>
          </p:cNvSpPr>
          <p:nvPr>
            <p:ph type="title" idx="2"/>
          </p:nvPr>
        </p:nvSpPr>
        <p:spPr>
          <a:xfrm>
            <a:off x="1902600" y="2989400"/>
            <a:ext cx="53388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10" name="Google Shape;110;p13"/>
          <p:cNvGrpSpPr/>
          <p:nvPr/>
        </p:nvGrpSpPr>
        <p:grpSpPr>
          <a:xfrm>
            <a:off x="-77" y="3784091"/>
            <a:ext cx="2423582" cy="1357541"/>
            <a:chOff x="-77" y="3784091"/>
            <a:chExt cx="2423582" cy="1357541"/>
          </a:xfrm>
        </p:grpSpPr>
        <p:sp>
          <p:nvSpPr>
            <p:cNvPr id="111" name="Google Shape;111;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3"/>
          <p:cNvGrpSpPr/>
          <p:nvPr/>
        </p:nvGrpSpPr>
        <p:grpSpPr>
          <a:xfrm rot="10800000">
            <a:off x="6720423" y="-9"/>
            <a:ext cx="2423582" cy="1357541"/>
            <a:chOff x="-77" y="3784091"/>
            <a:chExt cx="2423582" cy="1357541"/>
          </a:xfrm>
        </p:grpSpPr>
        <p:sp>
          <p:nvSpPr>
            <p:cNvPr id="117" name="Google Shape;117;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6" r:id="rId5"/>
    <p:sldLayoutId id="2147483669" r:id="rId6"/>
    <p:sldLayoutId id="214748367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1032107" y="1774705"/>
            <a:ext cx="3377579" cy="52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latin typeface="Times New Roman" panose="02020603050405020304" pitchFamily="18" charset="0"/>
                <a:cs typeface="Times New Roman" panose="02020603050405020304" pitchFamily="18" charset="0"/>
              </a:rPr>
              <a:t>DBMS MINI PROJECT</a:t>
            </a:r>
          </a:p>
        </p:txBody>
      </p:sp>
      <p:sp>
        <p:nvSpPr>
          <p:cNvPr id="479" name="Google Shape;479;p27"/>
          <p:cNvSpPr/>
          <p:nvPr/>
        </p:nvSpPr>
        <p:spPr>
          <a:xfrm>
            <a:off x="5884010" y="3455478"/>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93061" y="3629526"/>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60964" y="4243518"/>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60964" y="3932156"/>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60964" y="3788707"/>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60964" y="4087850"/>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344956" y="4087850"/>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60964" y="3695128"/>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344956" y="3788707"/>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72639" y="3932156"/>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344956" y="4399211"/>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344956" y="4243518"/>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344956" y="3695128"/>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203815" y="3695128"/>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203815" y="3788707"/>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203815" y="3932156"/>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7032390" y="3788707"/>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032390" y="3932156"/>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7032390" y="4087850"/>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203815" y="4087850"/>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7032390"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7032390" y="3695128"/>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203815" y="4243518"/>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60964" y="4399211"/>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88673" y="4243518"/>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516382" y="3695128"/>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88673" y="4399211"/>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516382" y="4399211"/>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516382" y="3788707"/>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516382" y="4243518"/>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516382" y="3932156"/>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516382" y="4087850"/>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88673" y="3695128"/>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88673" y="3932156"/>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88673" y="3788707"/>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88673" y="4087850"/>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848719" y="4619616"/>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202382" y="3738273"/>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72639" y="3788707"/>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72639" y="4399211"/>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72639"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72639" y="4087850"/>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76133" y="4243518"/>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76133" y="3932156"/>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76133" y="4087850"/>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92141" y="3695128"/>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76133" y="3788707"/>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76133" y="3695128"/>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92141" y="4399211"/>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719850" y="3695128"/>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719850" y="3932156"/>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719850" y="3788707"/>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719850" y="4087850"/>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719850" y="4399211"/>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719850" y="4243518"/>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63566" y="3695128"/>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92141" y="4243518"/>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548424" y="3695128"/>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92141" y="3932156"/>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92141" y="3788707"/>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63566"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92141" y="4087850"/>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63566" y="4399211"/>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548424" y="4087850"/>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548424" y="4243518"/>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548424" y="3788707"/>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548424" y="3932156"/>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219260" y="3500104"/>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219260" y="3500104"/>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229748" y="3509727"/>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229748" y="3555192"/>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702766" y="3429314"/>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820824" y="3429314"/>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938851" y="3429314"/>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215195" y="3054916"/>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64164" y="3062188"/>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91855" y="3062188"/>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703226" y="3251103"/>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227126" y="3317597"/>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83703" y="3317597"/>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73501" y="2850541"/>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049144" y="1774705"/>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049144" y="1774705"/>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154999" y="2131898"/>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225193" y="2205173"/>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427691" y="2205173"/>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31018" y="2205173"/>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530466" y="2316062"/>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78303" y="2316062"/>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646483" y="2316062"/>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253686" y="2449373"/>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95539" y="2449373"/>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304139" y="2449373"/>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253686" y="2585734"/>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501254" y="2585734"/>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67489" y="2664104"/>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88389" y="2664104"/>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97087" y="2664104"/>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606791" y="2664104"/>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415489" y="2664104"/>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415489" y="2759740"/>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253686" y="2664104"/>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253686" y="2759740"/>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253686" y="2855406"/>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253686" y="2951042"/>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62683" y="2759740"/>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411432" y="2855406"/>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411432" y="2953086"/>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411432" y="305180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411432" y="314948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67489" y="3149483"/>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717999" y="3051803"/>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945938" y="2951042"/>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58626" y="2038012"/>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58626" y="2038012"/>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718984" y="2242685"/>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62122" y="2090478"/>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67072" y="2415841"/>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518377" y="2415841"/>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612847" y="2415841"/>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67072" y="2493688"/>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79013" y="2493688"/>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221017" y="2538288"/>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79013" y="2538288"/>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78433" y="2538288"/>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69122" y="2538288"/>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59785" y="2538288"/>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59785" y="2593402"/>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67072" y="2538288"/>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67072" y="2593402"/>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67072" y="2647625"/>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67072" y="2702740"/>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56868" y="2593402"/>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57163" y="2647625"/>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221017" y="2815564"/>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302351" y="2759584"/>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432664" y="2702740"/>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67072" y="2339751"/>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67072" y="2948499"/>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67072" y="3015832"/>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67072" y="3083191"/>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67072" y="3485509"/>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248994" y="2870652"/>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58019" y="2870652"/>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58019" y="2948499"/>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67072" y="3587845"/>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67072" y="3638581"/>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68543" y="3638581"/>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91275" y="3587845"/>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8014588" y="3587845"/>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138791" y="3587845"/>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62995" y="3587845"/>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86307" y="3587845"/>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510511" y="3587845"/>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344329" y="1554333"/>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344329" y="1547359"/>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344329" y="1554333"/>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91551" y="1710892"/>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428285" y="1843854"/>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9005543" y="1843854"/>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78146" y="1843854"/>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428285" y="1904186"/>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744025" y="1904186"/>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77272" y="1939189"/>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744917" y="1939189"/>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67070" y="1939189"/>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83088" y="1939189"/>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99132" y="1939189"/>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99132" y="1981167"/>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428285" y="1939189"/>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428285" y="1981167"/>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428285" y="2023145"/>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9034411" y="1981167"/>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97375" y="2023145"/>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77272" y="2077368"/>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939075" y="2048500"/>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428285" y="1786117"/>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428285" y="2195436"/>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98248" y="2120238"/>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59186" y="2120238"/>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59186" y="2179705"/>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428285" y="2236549"/>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505267" y="2236549"/>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5B3052FC-F1FC-0088-4D49-A8747655E2C8}"/>
              </a:ext>
            </a:extLst>
          </p:cNvPr>
          <p:cNvPicPr/>
          <p:nvPr/>
        </p:nvPicPr>
        <p:blipFill>
          <a:blip r:embed="rId3"/>
          <a:stretch>
            <a:fillRect/>
          </a:stretch>
        </p:blipFill>
        <p:spPr>
          <a:xfrm>
            <a:off x="142584" y="49864"/>
            <a:ext cx="1588700" cy="1618467"/>
          </a:xfrm>
          <a:prstGeom prst="ellipse">
            <a:avLst/>
          </a:prstGeom>
          <a:ln>
            <a:noFill/>
          </a:ln>
          <a:effectLst>
            <a:softEdge rad="112500"/>
          </a:effectLst>
        </p:spPr>
      </p:pic>
      <p:sp>
        <p:nvSpPr>
          <p:cNvPr id="10" name="TextBox 9">
            <a:extLst>
              <a:ext uri="{FF2B5EF4-FFF2-40B4-BE49-F238E27FC236}">
                <a16:creationId xmlns:a16="http://schemas.microsoft.com/office/drawing/2014/main" id="{21452FA8-0B7B-DEF0-2418-148C017EC789}"/>
              </a:ext>
            </a:extLst>
          </p:cNvPr>
          <p:cNvSpPr txBox="1"/>
          <p:nvPr/>
        </p:nvSpPr>
        <p:spPr>
          <a:xfrm>
            <a:off x="371076" y="74169"/>
            <a:ext cx="8749074" cy="969496"/>
          </a:xfrm>
          <a:prstGeom prst="rect">
            <a:avLst/>
          </a:prstGeom>
          <a:noFill/>
        </p:spPr>
        <p:txBody>
          <a:bodyPr wrap="square" rtlCol="0">
            <a:spAutoFit/>
          </a:bodyPr>
          <a:lstStyle/>
          <a:p>
            <a:pPr marL="1270" marR="1270" algn="ctr">
              <a:spcBef>
                <a:spcPts val="20"/>
              </a:spcBef>
              <a:spcAft>
                <a:spcPts val="0"/>
              </a:spcAft>
            </a:pPr>
            <a:r>
              <a:rPr lang="en-US" b="1" dirty="0">
                <a:solidFill>
                  <a:schemeClr val="bg1">
                    <a:lumMod val="95000"/>
                  </a:schemeClr>
                </a:solidFill>
                <a:effectLst/>
                <a:latin typeface="Times New Roman" panose="02020603050405020304" pitchFamily="18" charset="0"/>
                <a:ea typeface="Times New Roman" panose="02020603050405020304" pitchFamily="18" charset="0"/>
              </a:rPr>
              <a:t>Dr. AMBEDKAR INSTITUTE OF TECHNOLOGY</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a:p>
            <a:pPr marL="1270" marR="1270" algn="ctr">
              <a:spcBef>
                <a:spcPts val="1020"/>
              </a:spcBef>
              <a:spcAft>
                <a:spcPts val="0"/>
              </a:spcAft>
            </a:pPr>
            <a:r>
              <a:rPr lang="en-US" dirty="0">
                <a:solidFill>
                  <a:schemeClr val="bg1">
                    <a:lumMod val="95000"/>
                  </a:schemeClr>
                </a:solidFill>
                <a:effectLst/>
                <a:latin typeface="Times New Roman" panose="02020603050405020304" pitchFamily="18" charset="0"/>
                <a:ea typeface="Times New Roman" panose="02020603050405020304" pitchFamily="18" charset="0"/>
              </a:rPr>
              <a:t>Near Jnana Bharathi Campus, Bengaluru-560 056.</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a:p>
            <a:pPr marL="1270" marR="5715" algn="ctr">
              <a:spcBef>
                <a:spcPts val="800"/>
              </a:spcBef>
              <a:spcAft>
                <a:spcPts val="0"/>
              </a:spcAft>
            </a:pPr>
            <a:r>
              <a:rPr lang="en-US" dirty="0">
                <a:solidFill>
                  <a:schemeClr val="bg1">
                    <a:lumMod val="95000"/>
                  </a:schemeClr>
                </a:solidFill>
                <a:effectLst/>
                <a:latin typeface="Times New Roman" panose="02020603050405020304" pitchFamily="18" charset="0"/>
                <a:ea typeface="Times New Roman" panose="02020603050405020304" pitchFamily="18" charset="0"/>
              </a:rPr>
              <a:t>(An Autonomous Institution, Aided by Government of Karnataka)</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p:txBody>
      </p:sp>
      <p:sp>
        <p:nvSpPr>
          <p:cNvPr id="17" name="TextBox 16">
            <a:extLst>
              <a:ext uri="{FF2B5EF4-FFF2-40B4-BE49-F238E27FC236}">
                <a16:creationId xmlns:a16="http://schemas.microsoft.com/office/drawing/2014/main" id="{51237AF8-EEF7-AB32-7455-9D8CED8E94CF}"/>
              </a:ext>
            </a:extLst>
          </p:cNvPr>
          <p:cNvSpPr txBox="1"/>
          <p:nvPr/>
        </p:nvSpPr>
        <p:spPr>
          <a:xfrm>
            <a:off x="-1712471" y="2772106"/>
            <a:ext cx="9080725" cy="1703030"/>
          </a:xfrm>
          <a:prstGeom prst="rect">
            <a:avLst/>
          </a:prstGeom>
          <a:noFill/>
        </p:spPr>
        <p:txBody>
          <a:bodyPr wrap="square" rtlCol="0">
            <a:spAutoFit/>
          </a:bodyPr>
          <a:lstStyle/>
          <a:p>
            <a:pPr marL="2210435" marR="2395855" algn="ctr">
              <a:lnSpc>
                <a:spcPct val="150000"/>
              </a:lnSpc>
              <a:spcBef>
                <a:spcPts val="430"/>
              </a:spcBef>
            </a:pPr>
            <a:r>
              <a:rPr lang="en-US" dirty="0">
                <a:solidFill>
                  <a:schemeClr val="tx1">
                    <a:lumMod val="90000"/>
                  </a:schemeClr>
                </a:solidFill>
                <a:effectLst/>
                <a:latin typeface="Times New Roman" panose="02020603050405020304" pitchFamily="18" charset="0"/>
                <a:ea typeface="Times New Roman" panose="02020603050405020304" pitchFamily="18" charset="0"/>
              </a:rPr>
              <a:t>Mini</a:t>
            </a:r>
            <a:r>
              <a:rPr lang="en-US" spc="-50"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project</a:t>
            </a:r>
            <a:r>
              <a:rPr lang="en-US" spc="-45"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on</a:t>
            </a:r>
          </a:p>
          <a:p>
            <a:pPr marL="2210435" marR="2395855" algn="ctr">
              <a:lnSpc>
                <a:spcPct val="150000"/>
              </a:lnSpc>
              <a:spcBef>
                <a:spcPts val="430"/>
              </a:spcBef>
            </a:pP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a:t>
            </a:r>
            <a:r>
              <a:rPr lang="en-US" i="0" dirty="0">
                <a:solidFill>
                  <a:schemeClr val="bg1">
                    <a:lumMod val="95000"/>
                  </a:schemeClr>
                </a:solidFill>
                <a:effectLst/>
                <a:latin typeface="Times New Roman" panose="02020603050405020304" pitchFamily="18" charset="0"/>
                <a:cs typeface="Times New Roman" panose="02020603050405020304" pitchFamily="18" charset="0"/>
              </a:rPr>
              <a:t>Streamlining Room Management and Rentals</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a:t>
            </a:r>
            <a:endParaRPr lang="en-IN" b="1" kern="0" dirty="0">
              <a:solidFill>
                <a:schemeClr val="tx1">
                  <a:lumMod val="90000"/>
                </a:schemeClr>
              </a:solidFill>
              <a:effectLst/>
              <a:latin typeface="Times New Roman" panose="02020603050405020304" pitchFamily="18" charset="0"/>
              <a:ea typeface="Times New Roman" panose="02020603050405020304" pitchFamily="18" charset="0"/>
            </a:endParaRPr>
          </a:p>
          <a:p>
            <a:pPr marL="1946910" marR="2132330" algn="ctr">
              <a:lnSpc>
                <a:spcPct val="150000"/>
              </a:lnSpc>
              <a:spcBef>
                <a:spcPts val="1000"/>
              </a:spcBef>
            </a:pPr>
            <a:r>
              <a:rPr lang="en-US" dirty="0">
                <a:solidFill>
                  <a:schemeClr val="tx1">
                    <a:lumMod val="90000"/>
                  </a:schemeClr>
                </a:solidFill>
                <a:effectLst/>
                <a:latin typeface="Times New Roman" panose="02020603050405020304" pitchFamily="18" charset="0"/>
                <a:ea typeface="Times New Roman" panose="02020603050405020304" pitchFamily="18" charset="0"/>
              </a:rPr>
              <a:t>Bachelor of engineering </a:t>
            </a:r>
            <a:r>
              <a:rPr lang="en-US" spc="-385"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in</a:t>
            </a:r>
            <a:endParaRPr lang="en-IN" dirty="0">
              <a:solidFill>
                <a:schemeClr val="tx1">
                  <a:lumMod val="90000"/>
                </a:schemeClr>
              </a:solidFill>
              <a:effectLst/>
              <a:latin typeface="Times New Roman" panose="02020603050405020304" pitchFamily="18" charset="0"/>
              <a:ea typeface="Times New Roman" panose="02020603050405020304" pitchFamily="18" charset="0"/>
            </a:endParaRPr>
          </a:p>
          <a:p>
            <a:pPr marL="710565" marR="897255" algn="ctr">
              <a:spcBef>
                <a:spcPts val="40"/>
              </a:spcBef>
            </a:pP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Computer</a:t>
            </a:r>
            <a:r>
              <a:rPr lang="en-US" b="1" kern="0" spc="-5" dirty="0">
                <a:solidFill>
                  <a:schemeClr val="tx1">
                    <a:lumMod val="90000"/>
                  </a:schemeClr>
                </a:solidFill>
                <a:effectLst/>
                <a:latin typeface="Times New Roman" panose="02020603050405020304" pitchFamily="18" charset="0"/>
                <a:ea typeface="Times New Roman" panose="02020603050405020304" pitchFamily="18" charset="0"/>
              </a:rPr>
              <a:t> </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science and</a:t>
            </a:r>
            <a:r>
              <a:rPr lang="en-US" b="1" kern="0" spc="-5" dirty="0">
                <a:solidFill>
                  <a:schemeClr val="tx1">
                    <a:lumMod val="90000"/>
                  </a:schemeClr>
                </a:solidFill>
                <a:effectLst/>
                <a:latin typeface="Times New Roman" panose="02020603050405020304" pitchFamily="18" charset="0"/>
                <a:ea typeface="Times New Roman" panose="02020603050405020304" pitchFamily="18" charset="0"/>
              </a:rPr>
              <a:t> </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engineering</a:t>
            </a:r>
            <a:endParaRPr lang="en-IN" b="1" kern="0" dirty="0">
              <a:solidFill>
                <a:schemeClr val="tx1">
                  <a:lumMod val="90000"/>
                </a:schemeClr>
              </a:solidFill>
              <a:effectLst/>
              <a:latin typeface="Times New Roman" panose="02020603050405020304" pitchFamily="18" charset="0"/>
              <a:ea typeface="Times New Roman" panose="02020603050405020304" pitchFamily="18" charset="0"/>
            </a:endParaRPr>
          </a:p>
          <a:p>
            <a:endParaRPr lang="en-IN" sz="1600" dirty="0">
              <a:solidFill>
                <a:schemeClr val="tx1">
                  <a:lumMod val="90000"/>
                </a:schemeClr>
              </a:solidFill>
            </a:endParaRPr>
          </a:p>
        </p:txBody>
      </p:sp>
      <p:sp>
        <p:nvSpPr>
          <p:cNvPr id="21" name="TextBox 20">
            <a:extLst>
              <a:ext uri="{FF2B5EF4-FFF2-40B4-BE49-F238E27FC236}">
                <a16:creationId xmlns:a16="http://schemas.microsoft.com/office/drawing/2014/main" id="{70880C3A-3FCF-6A8F-92A9-8473934460B8}"/>
              </a:ext>
            </a:extLst>
          </p:cNvPr>
          <p:cNvSpPr txBox="1"/>
          <p:nvPr/>
        </p:nvSpPr>
        <p:spPr>
          <a:xfrm>
            <a:off x="1195460" y="1018353"/>
            <a:ext cx="8116451" cy="458074"/>
          </a:xfrm>
          <a:prstGeom prst="rect">
            <a:avLst/>
          </a:prstGeom>
          <a:noFill/>
        </p:spPr>
        <p:txBody>
          <a:bodyPr wrap="square" rtlCol="0">
            <a:spAutoFit/>
          </a:bodyPr>
          <a:lstStyle/>
          <a:p>
            <a:pPr marL="2736215" marR="1259205" indent="-2114550">
              <a:lnSpc>
                <a:spcPct val="150000"/>
              </a:lnSpc>
              <a:spcBef>
                <a:spcPts val="415"/>
              </a:spcBef>
              <a:spcAft>
                <a:spcPts val="0"/>
              </a:spcAft>
            </a:pPr>
            <a:r>
              <a:rPr lang="en-US" sz="1800" b="1" dirty="0">
                <a:solidFill>
                  <a:schemeClr val="tx1">
                    <a:lumMod val="90000"/>
                  </a:schemeClr>
                </a:solidFill>
                <a:effectLst/>
                <a:latin typeface="Times New Roman" panose="02020603050405020304" pitchFamily="18" charset="0"/>
                <a:ea typeface="Times New Roman" panose="02020603050405020304" pitchFamily="18" charset="0"/>
              </a:rPr>
              <a:t>Department of computer science &amp; engineering  </a:t>
            </a:r>
            <a:r>
              <a:rPr lang="en-US" sz="1800" b="1" spc="-465" dirty="0">
                <a:solidFill>
                  <a:schemeClr val="tx1">
                    <a:lumMod val="90000"/>
                  </a:schemeClr>
                </a:solidFill>
                <a:effectLst/>
                <a:latin typeface="Times New Roman" panose="02020603050405020304" pitchFamily="18" charset="0"/>
                <a:ea typeface="Times New Roman" panose="02020603050405020304" pitchFamily="18" charset="0"/>
              </a:rPr>
              <a:t>   </a:t>
            </a:r>
            <a:r>
              <a:rPr lang="en-US" sz="1800" b="1" dirty="0">
                <a:solidFill>
                  <a:schemeClr val="tx1">
                    <a:lumMod val="90000"/>
                  </a:schemeClr>
                </a:solidFill>
                <a:effectLst/>
                <a:latin typeface="Times New Roman" panose="02020603050405020304" pitchFamily="18" charset="0"/>
                <a:ea typeface="Times New Roman" panose="02020603050405020304" pitchFamily="18" charset="0"/>
              </a:rPr>
              <a:t>2023-24</a:t>
            </a:r>
            <a:endParaRPr lang="en-IN" sz="1800" dirty="0">
              <a:solidFill>
                <a:schemeClr val="tx1">
                  <a:lumMod val="90000"/>
                </a:schemeClr>
              </a:solidFill>
              <a:effectLst/>
              <a:latin typeface="Times New Roman" panose="02020603050405020304" pitchFamily="18" charset="0"/>
              <a:ea typeface="Times New Roman" panose="02020603050405020304" pitchFamily="18" charset="0"/>
            </a:endParaRPr>
          </a:p>
        </p:txBody>
      </p:sp>
      <p:sp>
        <p:nvSpPr>
          <p:cNvPr id="22" name="TextBox 21">
            <a:extLst>
              <a:ext uri="{FF2B5EF4-FFF2-40B4-BE49-F238E27FC236}">
                <a16:creationId xmlns:a16="http://schemas.microsoft.com/office/drawing/2014/main" id="{8C986C94-5F0E-F05A-6212-A26FE810880F}"/>
              </a:ext>
            </a:extLst>
          </p:cNvPr>
          <p:cNvSpPr txBox="1"/>
          <p:nvPr/>
        </p:nvSpPr>
        <p:spPr>
          <a:xfrm>
            <a:off x="1603280" y="2315428"/>
            <a:ext cx="2149336" cy="307777"/>
          </a:xfrm>
          <a:prstGeom prst="rect">
            <a:avLst/>
          </a:prstGeom>
          <a:noFill/>
        </p:spPr>
        <p:txBody>
          <a:bodyPr wrap="square" rtlCol="0">
            <a:spAutoFit/>
          </a:bodyPr>
          <a:lstStyle/>
          <a:p>
            <a:r>
              <a:rPr lang="en-IN" dirty="0">
                <a:solidFill>
                  <a:schemeClr val="tx1">
                    <a:lumMod val="90000"/>
                  </a:schemeClr>
                </a:solidFill>
                <a:latin typeface="Times New Roman" panose="02020603050405020304" pitchFamily="18" charset="0"/>
                <a:cs typeface="Times New Roman" panose="02020603050405020304" pitchFamily="18" charset="0"/>
              </a:rPr>
              <a:t>Course Code : 21CLS505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300287" y="685804"/>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listings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dirty="0">
                <a:solidFill>
                  <a:srgbClr val="F22C3D"/>
                </a:solidFill>
                <a:latin typeface="Times New Roman" panose="02020603050405020304" pitchFamily="18" charset="0"/>
                <a:cs typeface="Times New Roman" panose="02020603050405020304" pitchFamily="18" charset="0"/>
              </a:rPr>
              <a:t>listing</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657475" y="5275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17" name="Picture 16" descr="listin11">
            <a:extLst>
              <a:ext uri="{FF2B5EF4-FFF2-40B4-BE49-F238E27FC236}">
                <a16:creationId xmlns:a16="http://schemas.microsoft.com/office/drawing/2014/main" id="{9BB719E1-C427-3474-EFE1-B76F4C1020D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71475" y="1335881"/>
            <a:ext cx="8522494" cy="28432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243138" y="722232"/>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listings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dirty="0">
                <a:solidFill>
                  <a:srgbClr val="F22C3D"/>
                </a:solidFill>
                <a:latin typeface="Times New Roman" panose="02020603050405020304" pitchFamily="18" charset="0"/>
                <a:cs typeface="Times New Roman" panose="02020603050405020304" pitchFamily="18" charset="0"/>
              </a:rPr>
              <a:t>listing</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93182" y="58222"/>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2" name="Picture 1" descr="listing12">
            <a:extLst>
              <a:ext uri="{FF2B5EF4-FFF2-40B4-BE49-F238E27FC236}">
                <a16:creationId xmlns:a16="http://schemas.microsoft.com/office/drawing/2014/main" id="{88D6E2FF-1CDA-AFB9-74DC-B925A83B47A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71475" y="1293910"/>
            <a:ext cx="8421329" cy="3452813"/>
          </a:xfrm>
          <a:prstGeom prst="rect">
            <a:avLst/>
          </a:prstGeom>
        </p:spPr>
      </p:pic>
    </p:spTree>
    <p:extLst>
      <p:ext uri="{BB962C8B-B14F-4D97-AF65-F5344CB8AC3E}">
        <p14:creationId xmlns:p14="http://schemas.microsoft.com/office/powerpoint/2010/main" val="2764798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707481" y="644159"/>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rents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b="0" i="0" dirty="0">
                <a:solidFill>
                  <a:srgbClr val="F22C3D"/>
                </a:solidFill>
                <a:effectLst/>
                <a:latin typeface="Times New Roman" panose="02020603050405020304" pitchFamily="18" charset="0"/>
                <a:cs typeface="Times New Roman" panose="02020603050405020304" pitchFamily="18" charset="0"/>
              </a:rPr>
              <a:t>Rent</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4" name="Picture 3" descr="rents">
            <a:extLst>
              <a:ext uri="{FF2B5EF4-FFF2-40B4-BE49-F238E27FC236}">
                <a16:creationId xmlns:a16="http://schemas.microsoft.com/office/drawing/2014/main" id="{F5D26E92-7B02-3A32-CA6E-B081CD3AF62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1968" y="1137763"/>
            <a:ext cx="8120063" cy="3798567"/>
          </a:xfrm>
          <a:prstGeom prst="rect">
            <a:avLst/>
          </a:prstGeom>
        </p:spPr>
      </p:pic>
    </p:spTree>
    <p:extLst>
      <p:ext uri="{BB962C8B-B14F-4D97-AF65-F5344CB8AC3E}">
        <p14:creationId xmlns:p14="http://schemas.microsoft.com/office/powerpoint/2010/main" val="1832651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menuItems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Menu</a:t>
            </a:r>
            <a:r>
              <a:rPr lang="en-US" b="0" i="0" dirty="0">
                <a:solidFill>
                  <a:srgbClr val="FFFFFF"/>
                </a:solidFill>
                <a:effectLst/>
                <a:latin typeface="Times New Roman" panose="02020603050405020304" pitchFamily="18" charset="0"/>
                <a:cs typeface="Times New Roman" panose="02020603050405020304" pitchFamily="18" charset="0"/>
              </a:rPr>
              <a:t>.</a:t>
            </a:r>
            <a:r>
              <a:rPr lang="en-US" b="0" i="0" dirty="0">
                <a:solidFill>
                  <a:srgbClr val="F22C3D"/>
                </a:solidFill>
                <a:effectLst/>
                <a:latin typeface="Times New Roman" panose="02020603050405020304" pitchFamily="18" charset="0"/>
                <a:cs typeface="Times New Roman" panose="02020603050405020304" pitchFamily="18" charset="0"/>
              </a:rPr>
              <a:t>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2" name="Picture 1" descr="menu">
            <a:extLst>
              <a:ext uri="{FF2B5EF4-FFF2-40B4-BE49-F238E27FC236}">
                <a16:creationId xmlns:a16="http://schemas.microsoft.com/office/drawing/2014/main" id="{2088D983-FDE5-E520-A398-C9FB344C7AA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493044" y="943660"/>
            <a:ext cx="6319043" cy="3992671"/>
          </a:xfrm>
          <a:prstGeom prst="rect">
            <a:avLst/>
          </a:prstGeom>
        </p:spPr>
      </p:pic>
    </p:spTree>
    <p:extLst>
      <p:ext uri="{BB962C8B-B14F-4D97-AF65-F5344CB8AC3E}">
        <p14:creationId xmlns:p14="http://schemas.microsoft.com/office/powerpoint/2010/main" val="400108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reviews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Review</a:t>
            </a:r>
            <a:r>
              <a:rPr lang="en-US" b="0" i="0" dirty="0">
                <a:solidFill>
                  <a:srgbClr val="FFFFFF"/>
                </a:solidFill>
                <a:effectLst/>
                <a:latin typeface="Times New Roman" panose="02020603050405020304" pitchFamily="18" charset="0"/>
                <a:cs typeface="Times New Roman" panose="02020603050405020304" pitchFamily="18" charset="0"/>
              </a:rPr>
              <a:t>.</a:t>
            </a:r>
            <a:r>
              <a:rPr lang="en-US" b="0" i="0" dirty="0">
                <a:solidFill>
                  <a:srgbClr val="F22C3D"/>
                </a:solidFill>
                <a:effectLst/>
                <a:latin typeface="Times New Roman" panose="02020603050405020304" pitchFamily="18" charset="0"/>
                <a:cs typeface="Times New Roman" panose="02020603050405020304" pitchFamily="18" charset="0"/>
              </a:rPr>
              <a:t>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4" name="Picture 3" descr="reviws11">
            <a:extLst>
              <a:ext uri="{FF2B5EF4-FFF2-40B4-BE49-F238E27FC236}">
                <a16:creationId xmlns:a16="http://schemas.microsoft.com/office/drawing/2014/main" id="{D46D3CB9-4C69-EB1C-A9BF-3407A848041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32323" y="1014653"/>
            <a:ext cx="7822177" cy="3421169"/>
          </a:xfrm>
          <a:prstGeom prst="rect">
            <a:avLst/>
          </a:prstGeom>
        </p:spPr>
      </p:pic>
    </p:spTree>
    <p:extLst>
      <p:ext uri="{BB962C8B-B14F-4D97-AF65-F5344CB8AC3E}">
        <p14:creationId xmlns:p14="http://schemas.microsoft.com/office/powerpoint/2010/main" val="155244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users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User. 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2" name="Picture 1" descr="user">
            <a:extLst>
              <a:ext uri="{FF2B5EF4-FFF2-40B4-BE49-F238E27FC236}">
                <a16:creationId xmlns:a16="http://schemas.microsoft.com/office/drawing/2014/main" id="{93CFBE79-4AB9-E3F5-7328-4DFB5216D75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184672" y="975121"/>
            <a:ext cx="6923484" cy="3804047"/>
          </a:xfrm>
          <a:prstGeom prst="rect">
            <a:avLst/>
          </a:prstGeom>
        </p:spPr>
      </p:pic>
      <p:sp>
        <p:nvSpPr>
          <p:cNvPr id="5" name="TextBox 4">
            <a:extLst>
              <a:ext uri="{FF2B5EF4-FFF2-40B4-BE49-F238E27FC236}">
                <a16:creationId xmlns:a16="http://schemas.microsoft.com/office/drawing/2014/main" id="{92EF17B2-9E74-1BC3-2802-5C16F944F738}"/>
              </a:ext>
            </a:extLst>
          </p:cNvPr>
          <p:cNvSpPr txBox="1"/>
          <p:nvPr/>
        </p:nvSpPr>
        <p:spPr>
          <a:xfrm>
            <a:off x="2657475" y="5275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31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ighup1">
            <a:extLst>
              <a:ext uri="{FF2B5EF4-FFF2-40B4-BE49-F238E27FC236}">
                <a16:creationId xmlns:a16="http://schemas.microsoft.com/office/drawing/2014/main" id="{A5B5F277-4A2B-8A3B-607A-AFBFB7C9FAE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28950" y="198373"/>
            <a:ext cx="8350673" cy="4882858"/>
          </a:xfrm>
          <a:prstGeom prst="rect">
            <a:avLst/>
          </a:prstGeom>
        </p:spPr>
      </p:pic>
      <p:sp>
        <p:nvSpPr>
          <p:cNvPr id="2" name="TextBox 1">
            <a:extLst>
              <a:ext uri="{FF2B5EF4-FFF2-40B4-BE49-F238E27FC236}">
                <a16:creationId xmlns:a16="http://schemas.microsoft.com/office/drawing/2014/main" id="{AFAE254C-C34C-E5E8-9C2C-3D90FB74D7C0}"/>
              </a:ext>
            </a:extLst>
          </p:cNvPr>
          <p:cNvSpPr txBox="1"/>
          <p:nvPr/>
        </p:nvSpPr>
        <p:spPr>
          <a:xfrm>
            <a:off x="3362632" y="572744"/>
            <a:ext cx="2175387"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Signup page /from</a:t>
            </a:r>
          </a:p>
        </p:txBody>
      </p:sp>
    </p:spTree>
    <p:extLst>
      <p:ext uri="{BB962C8B-B14F-4D97-AF65-F5344CB8AC3E}">
        <p14:creationId xmlns:p14="http://schemas.microsoft.com/office/powerpoint/2010/main" val="1176993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creenshot 2024-01-24 175520">
            <a:extLst>
              <a:ext uri="{FF2B5EF4-FFF2-40B4-BE49-F238E27FC236}">
                <a16:creationId xmlns:a16="http://schemas.microsoft.com/office/drawing/2014/main" id="{C32B2B0C-2C92-A000-89DE-C64EFE8A128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41513" y="572744"/>
            <a:ext cx="8462995" cy="4220319"/>
          </a:xfrm>
          <a:prstGeom prst="rect">
            <a:avLst/>
          </a:prstGeom>
        </p:spPr>
      </p:pic>
      <p:sp>
        <p:nvSpPr>
          <p:cNvPr id="2" name="TextBox 1">
            <a:extLst>
              <a:ext uri="{FF2B5EF4-FFF2-40B4-BE49-F238E27FC236}">
                <a16:creationId xmlns:a16="http://schemas.microsoft.com/office/drawing/2014/main" id="{CB61CD33-220A-E52B-BB62-D7D88370D4B5}"/>
              </a:ext>
            </a:extLst>
          </p:cNvPr>
          <p:cNvSpPr txBox="1"/>
          <p:nvPr/>
        </p:nvSpPr>
        <p:spPr>
          <a:xfrm>
            <a:off x="3143250" y="705026"/>
            <a:ext cx="3464719"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Login from</a:t>
            </a:r>
          </a:p>
        </p:txBody>
      </p:sp>
    </p:spTree>
    <p:extLst>
      <p:ext uri="{BB962C8B-B14F-4D97-AF65-F5344CB8AC3E}">
        <p14:creationId xmlns:p14="http://schemas.microsoft.com/office/powerpoint/2010/main" val="1394549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1521619" cy="461665"/>
          </a:xfrm>
          <a:prstGeom prst="rect">
            <a:avLst/>
          </a:prstGeom>
          <a:noFill/>
        </p:spPr>
        <p:txBody>
          <a:bodyPr wrap="square">
            <a:spAutoFit/>
          </a:bodyPr>
          <a:lstStyle/>
          <a:p>
            <a:r>
              <a:rPr lang="en-IN" sz="2400" dirty="0">
                <a:solidFill>
                  <a:schemeClr val="accent1">
                    <a:lumMod val="90000"/>
                  </a:schemeClr>
                </a:solidFill>
                <a:latin typeface="Times New Roman" panose="02020603050405020304" pitchFamily="18" charset="0"/>
                <a:cs typeface="Times New Roman" panose="02020603050405020304" pitchFamily="18" charset="0"/>
              </a:rPr>
              <a:t>Front End</a:t>
            </a:r>
            <a:r>
              <a:rPr lang="en-IN" sz="24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F90CFE75-79F9-4AA1-E1B4-98AC5C59C42B}"/>
              </a:ext>
            </a:extLst>
          </p:cNvPr>
          <p:cNvSpPr txBox="1"/>
          <p:nvPr/>
        </p:nvSpPr>
        <p:spPr>
          <a:xfrm>
            <a:off x="3050382" y="135166"/>
            <a:ext cx="3400424" cy="400110"/>
          </a:xfrm>
          <a:prstGeom prst="rect">
            <a:avLst/>
          </a:prstGeom>
          <a:noFill/>
        </p:spPr>
        <p:txBody>
          <a:bodyPr wrap="square" rtlCol="0">
            <a:spAutoFit/>
          </a:bodyPr>
          <a:lstStyle/>
          <a:p>
            <a:r>
              <a:rPr lang="en-IN" sz="2000" dirty="0">
                <a:solidFill>
                  <a:schemeClr val="bg1">
                    <a:lumMod val="65000"/>
                  </a:schemeClr>
                </a:solidFill>
                <a:latin typeface="Times New Roman" panose="02020603050405020304" pitchFamily="18" charset="0"/>
                <a:cs typeface="Times New Roman" panose="02020603050405020304" pitchFamily="18" charset="0"/>
              </a:rPr>
              <a:t>The Front-End snapshots</a:t>
            </a:r>
          </a:p>
        </p:txBody>
      </p:sp>
      <p:pic>
        <p:nvPicPr>
          <p:cNvPr id="3" name="Picture 2" descr="after tax">
            <a:extLst>
              <a:ext uri="{FF2B5EF4-FFF2-40B4-BE49-F238E27FC236}">
                <a16:creationId xmlns:a16="http://schemas.microsoft.com/office/drawing/2014/main" id="{263C01E2-A96D-8FDD-DFBD-57420EDFF1C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98860" y="606149"/>
            <a:ext cx="8346280" cy="4198320"/>
          </a:xfrm>
          <a:prstGeom prst="rect">
            <a:avLst/>
          </a:prstGeom>
        </p:spPr>
      </p:pic>
      <p:sp>
        <p:nvSpPr>
          <p:cNvPr id="7" name="TextBox 6">
            <a:extLst>
              <a:ext uri="{FF2B5EF4-FFF2-40B4-BE49-F238E27FC236}">
                <a16:creationId xmlns:a16="http://schemas.microsoft.com/office/drawing/2014/main" id="{55CB9DFC-A1E8-88C7-9FF3-BE1ED422913B}"/>
              </a:ext>
            </a:extLst>
          </p:cNvPr>
          <p:cNvSpPr txBox="1"/>
          <p:nvPr/>
        </p:nvSpPr>
        <p:spPr>
          <a:xfrm>
            <a:off x="3203972" y="609424"/>
            <a:ext cx="2736056"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Main page / Index page</a:t>
            </a:r>
          </a:p>
        </p:txBody>
      </p:sp>
    </p:spTree>
    <p:extLst>
      <p:ext uri="{BB962C8B-B14F-4D97-AF65-F5344CB8AC3E}">
        <p14:creationId xmlns:p14="http://schemas.microsoft.com/office/powerpoint/2010/main" val="840599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1-24 181857">
            <a:extLst>
              <a:ext uri="{FF2B5EF4-FFF2-40B4-BE49-F238E27FC236}">
                <a16:creationId xmlns:a16="http://schemas.microsoft.com/office/drawing/2014/main" id="{440397AB-C28F-BE82-3501-C0104F0FDE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2197" y="255225"/>
            <a:ext cx="8454628" cy="4633050"/>
          </a:xfrm>
          <a:prstGeom prst="rect">
            <a:avLst/>
          </a:prstGeom>
        </p:spPr>
      </p:pic>
      <p:sp>
        <p:nvSpPr>
          <p:cNvPr id="8" name="TextBox 7">
            <a:extLst>
              <a:ext uri="{FF2B5EF4-FFF2-40B4-BE49-F238E27FC236}">
                <a16:creationId xmlns:a16="http://schemas.microsoft.com/office/drawing/2014/main" id="{94C1F0B3-561A-57DD-B0C3-4E06AD8053F3}"/>
              </a:ext>
            </a:extLst>
          </p:cNvPr>
          <p:cNvSpPr txBox="1"/>
          <p:nvPr/>
        </p:nvSpPr>
        <p:spPr>
          <a:xfrm>
            <a:off x="3050382" y="355432"/>
            <a:ext cx="4572000" cy="307777"/>
          </a:xfrm>
          <a:prstGeom prst="rect">
            <a:avLst/>
          </a:prstGeom>
          <a:noFill/>
        </p:spPr>
        <p:txBody>
          <a:bodyPr wrap="square">
            <a:spAutoFit/>
          </a:bodyPr>
          <a:lstStyle/>
          <a:p>
            <a:r>
              <a:rPr lang="en-IN" dirty="0">
                <a:solidFill>
                  <a:schemeClr val="tx2"/>
                </a:solidFill>
                <a:latin typeface="Times New Roman" panose="02020603050405020304" pitchFamily="18" charset="0"/>
                <a:cs typeface="Times New Roman" panose="02020603050405020304" pitchFamily="18" charset="0"/>
              </a:rPr>
              <a:t>Main page / Index page</a:t>
            </a:r>
          </a:p>
        </p:txBody>
      </p:sp>
    </p:spTree>
    <p:extLst>
      <p:ext uri="{BB962C8B-B14F-4D97-AF65-F5344CB8AC3E}">
        <p14:creationId xmlns:p14="http://schemas.microsoft.com/office/powerpoint/2010/main" val="341378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9" name="Google Shape;479;p27"/>
          <p:cNvSpPr/>
          <p:nvPr/>
        </p:nvSpPr>
        <p:spPr>
          <a:xfrm>
            <a:off x="5770241" y="3327910"/>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118365" y="3502569"/>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86268" y="4116561"/>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86268" y="3805199"/>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86268" y="3661750"/>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86268" y="3960893"/>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370260" y="3960893"/>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86268" y="3568171"/>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370260" y="3661750"/>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97943" y="3805199"/>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370260" y="4272254"/>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370260" y="4116561"/>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370260" y="3568171"/>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229119" y="3568171"/>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229119" y="3661750"/>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229119" y="3805199"/>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7057694" y="3661750"/>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057694" y="3805199"/>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7057694" y="3960893"/>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229119" y="3960893"/>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7057694"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7057694" y="3568171"/>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229119" y="4116561"/>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86268" y="4272254"/>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713977" y="4116561"/>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541686" y="3568171"/>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713977" y="4272254"/>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541686" y="4272254"/>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541686" y="3661750"/>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541686" y="4116561"/>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541686" y="3805199"/>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541686" y="3960893"/>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713977" y="3568171"/>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713977" y="3805199"/>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713977" y="3661750"/>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713977" y="3960893"/>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874023" y="4492659"/>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97943" y="3568171"/>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97943" y="3661750"/>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97943" y="4272254"/>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97943"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97943" y="3960893"/>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401437" y="4116561"/>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401437" y="3805199"/>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401437" y="3960893"/>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917445" y="3568171"/>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401437" y="3661750"/>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401437" y="3568171"/>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917445" y="4272254"/>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745154" y="3568171"/>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745154" y="3805199"/>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745154" y="3661750"/>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745154" y="3960893"/>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745154" y="4272254"/>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745154" y="4116561"/>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88870" y="3568171"/>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917445" y="4116561"/>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573728" y="3568171"/>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917445" y="3805199"/>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917445" y="3661750"/>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88870"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917445" y="3960893"/>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88870" y="4272254"/>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573728" y="3960893"/>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573728" y="4116561"/>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573728" y="3661750"/>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573728" y="3805199"/>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244564" y="3373147"/>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244564" y="3373147"/>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255052" y="3382770"/>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255052" y="3428235"/>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728070" y="3302357"/>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846128" y="3302357"/>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964155" y="3302357"/>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240499" y="2927959"/>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89468" y="2935231"/>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8017159" y="2935231"/>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728530" y="3124146"/>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252430" y="3190640"/>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109007" y="3190640"/>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98805" y="2723584"/>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074448" y="1647748"/>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074448" y="1647748"/>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180303" y="2004941"/>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250497" y="2078216"/>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452995" y="2078216"/>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56322" y="2078216"/>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555770" y="2189105"/>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603607" y="2189105"/>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671787" y="2189105"/>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278990" y="2322416"/>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120843" y="2322416"/>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329443" y="2322416"/>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278990" y="2458777"/>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526558" y="2458777"/>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92793" y="2537147"/>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6013693" y="2537147"/>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822391" y="2537147"/>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632095" y="2537147"/>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440793" y="2537147"/>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440793" y="2632783"/>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278990" y="2537147"/>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278990" y="2632783"/>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278990" y="2728449"/>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278990" y="2824085"/>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87987" y="2632783"/>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436736" y="2728449"/>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436736" y="2826129"/>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436736" y="2924846"/>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436736" y="3022526"/>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92793" y="3022526"/>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743303" y="2924846"/>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971242" y="2824085"/>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83930" y="1911055"/>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83930" y="1911055"/>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744288" y="2115728"/>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87426" y="1963521"/>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92376" y="2288884"/>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543681" y="2288884"/>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638151" y="2288884"/>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92376" y="2366731"/>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204317" y="2366731"/>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246321" y="2411331"/>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204317" y="2411331"/>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103737" y="2411331"/>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94426" y="2411331"/>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85089" y="2411331"/>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85089" y="2466445"/>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92376" y="2411331"/>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92376" y="2466445"/>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92376" y="2520668"/>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92376" y="2575783"/>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82172" y="2466445"/>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82467" y="2520668"/>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246321" y="2688607"/>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327655" y="2632627"/>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457968" y="2575783"/>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92376" y="2212794"/>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92376" y="2821542"/>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92376" y="2888875"/>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92376" y="2956234"/>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92376" y="3358552"/>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274298" y="2743695"/>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83323" y="2743695"/>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83323" y="2821542"/>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92376" y="3460888"/>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92376" y="3511624"/>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93847" y="3511624"/>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916579" y="3460888"/>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8039892" y="3460888"/>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164095" y="3460888"/>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88299" y="3460888"/>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411611" y="3460888"/>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535815" y="3460888"/>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30560" y="1426765"/>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30560" y="1419791"/>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30560" y="1426765"/>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277782" y="1583324"/>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453589" y="1716897"/>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891774" y="1716286"/>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8964377" y="1716286"/>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453589" y="1777229"/>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769329" y="1777229"/>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802576" y="1812232"/>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770221" y="1812232"/>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92374" y="1812232"/>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608392" y="1812232"/>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524436" y="1812232"/>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524436" y="1854210"/>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453589" y="1812232"/>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453589" y="1854210"/>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453589" y="1896188"/>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20642" y="1853599"/>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522679" y="1896188"/>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802576" y="1950411"/>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964379" y="1921543"/>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453589" y="1659160"/>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453589" y="2068479"/>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823552" y="1993281"/>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845417" y="1992670"/>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845417" y="2052137"/>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453589" y="2109592"/>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530571" y="2109592"/>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4CE38A5-7C11-58DA-F799-ED5661363849}"/>
              </a:ext>
            </a:extLst>
          </p:cNvPr>
          <p:cNvSpPr txBox="1"/>
          <p:nvPr/>
        </p:nvSpPr>
        <p:spPr>
          <a:xfrm>
            <a:off x="130996" y="532809"/>
            <a:ext cx="3973215" cy="369332"/>
          </a:xfrm>
          <a:prstGeom prst="rect">
            <a:avLst/>
          </a:prstGeom>
          <a:noFill/>
        </p:spPr>
        <p:txBody>
          <a:bodyPr wrap="square" rtlCol="0">
            <a:spAutoFit/>
          </a:bodyPr>
          <a:lstStyle/>
          <a:p>
            <a:r>
              <a:rPr lang="en-IN" sz="1800" dirty="0">
                <a:solidFill>
                  <a:schemeClr val="tx1">
                    <a:lumMod val="90000"/>
                  </a:schemeClr>
                </a:solidFill>
                <a:latin typeface="Times New Roman" panose="02020603050405020304" pitchFamily="18" charset="0"/>
                <a:cs typeface="Times New Roman" panose="02020603050405020304" pitchFamily="18" charset="0"/>
              </a:rPr>
              <a:t> PROJECT MEMBERS:</a:t>
            </a:r>
          </a:p>
        </p:txBody>
      </p:sp>
      <p:sp>
        <p:nvSpPr>
          <p:cNvPr id="3" name="TextBox 2">
            <a:extLst>
              <a:ext uri="{FF2B5EF4-FFF2-40B4-BE49-F238E27FC236}">
                <a16:creationId xmlns:a16="http://schemas.microsoft.com/office/drawing/2014/main" id="{F7F80D22-6AFD-89E9-AD05-00D663BB44F4}"/>
              </a:ext>
            </a:extLst>
          </p:cNvPr>
          <p:cNvSpPr txBox="1"/>
          <p:nvPr/>
        </p:nvSpPr>
        <p:spPr>
          <a:xfrm>
            <a:off x="130996" y="27164"/>
            <a:ext cx="6118947" cy="461665"/>
          </a:xfrm>
          <a:prstGeom prst="rect">
            <a:avLst/>
          </a:prstGeom>
          <a:noFill/>
        </p:spPr>
        <p:txBody>
          <a:bodyPr wrap="square" rtlCol="0">
            <a:spAutoFit/>
          </a:bodyPr>
          <a:lstStyle/>
          <a:p>
            <a:r>
              <a:rPr lang="en-US" sz="2400" i="0" dirty="0">
                <a:solidFill>
                  <a:schemeClr val="bg1">
                    <a:lumMod val="95000"/>
                  </a:schemeClr>
                </a:solidFill>
                <a:effectLst/>
                <a:highlight>
                  <a:srgbClr val="000080"/>
                </a:highlight>
                <a:latin typeface="Times New Roman" panose="02020603050405020304" pitchFamily="18" charset="0"/>
                <a:cs typeface="Times New Roman" panose="02020603050405020304" pitchFamily="18" charset="0"/>
              </a:rPr>
              <a:t>Streamlining Room Management and Rentals:</a:t>
            </a:r>
            <a:endParaRPr lang="en-IN" sz="2400" dirty="0">
              <a:highlight>
                <a:srgbClr val="000080"/>
              </a:highlight>
            </a:endParaRPr>
          </a:p>
        </p:txBody>
      </p:sp>
      <p:sp>
        <p:nvSpPr>
          <p:cNvPr id="8" name="TextBox 7">
            <a:extLst>
              <a:ext uri="{FF2B5EF4-FFF2-40B4-BE49-F238E27FC236}">
                <a16:creationId xmlns:a16="http://schemas.microsoft.com/office/drawing/2014/main" id="{5FC0774E-A5A8-F2EB-3E08-F9E5F72EAF67}"/>
              </a:ext>
            </a:extLst>
          </p:cNvPr>
          <p:cNvSpPr txBox="1"/>
          <p:nvPr/>
        </p:nvSpPr>
        <p:spPr>
          <a:xfrm>
            <a:off x="130996" y="894646"/>
            <a:ext cx="4612454" cy="369332"/>
          </a:xfrm>
          <a:prstGeom prst="rect">
            <a:avLst/>
          </a:prstGeom>
          <a:noFill/>
        </p:spPr>
        <p:txBody>
          <a:bodyPr wrap="square" rtlCol="0">
            <a:spAutoFit/>
          </a:bodyPr>
          <a:lstStyle/>
          <a:p>
            <a:r>
              <a:rPr lang="en-IN" sz="1800" dirty="0">
                <a:solidFill>
                  <a:schemeClr val="tx2">
                    <a:lumMod val="10000"/>
                    <a:lumOff val="90000"/>
                  </a:schemeClr>
                </a:solidFill>
                <a:latin typeface="Times New Roman" panose="02020603050405020304" pitchFamily="18" charset="0"/>
                <a:cs typeface="Times New Roman" panose="02020603050405020304" pitchFamily="18" charset="0"/>
              </a:rPr>
              <a:t>1DA21CS092: NADDANA YASHWANTH</a:t>
            </a:r>
          </a:p>
        </p:txBody>
      </p:sp>
      <p:sp>
        <p:nvSpPr>
          <p:cNvPr id="9" name="TextBox 8">
            <a:extLst>
              <a:ext uri="{FF2B5EF4-FFF2-40B4-BE49-F238E27FC236}">
                <a16:creationId xmlns:a16="http://schemas.microsoft.com/office/drawing/2014/main" id="{588CACCC-6687-1E7E-062F-ABDC67281C38}"/>
              </a:ext>
            </a:extLst>
          </p:cNvPr>
          <p:cNvSpPr txBox="1"/>
          <p:nvPr/>
        </p:nvSpPr>
        <p:spPr>
          <a:xfrm>
            <a:off x="183180" y="3190536"/>
            <a:ext cx="4612454" cy="369332"/>
          </a:xfrm>
          <a:prstGeom prst="rect">
            <a:avLst/>
          </a:prstGeom>
          <a:noFill/>
        </p:spPr>
        <p:txBody>
          <a:bodyPr wrap="square" rtlCol="0">
            <a:spAutoFit/>
          </a:bodyPr>
          <a:lstStyle/>
          <a:p>
            <a:r>
              <a:rPr lang="en-IN" sz="1800" dirty="0">
                <a:solidFill>
                  <a:schemeClr val="tx2">
                    <a:lumMod val="10000"/>
                    <a:lumOff val="90000"/>
                  </a:schemeClr>
                </a:solidFill>
                <a:latin typeface="Times New Roman" panose="02020603050405020304" pitchFamily="18" charset="0"/>
                <a:cs typeface="Times New Roman" panose="02020603050405020304" pitchFamily="18" charset="0"/>
              </a:rPr>
              <a:t>1DA22CS409: HAJARATALI S MOGALLAI</a:t>
            </a:r>
          </a:p>
        </p:txBody>
      </p:sp>
      <p:sp>
        <p:nvSpPr>
          <p:cNvPr id="10" name="TextBox 9">
            <a:extLst>
              <a:ext uri="{FF2B5EF4-FFF2-40B4-BE49-F238E27FC236}">
                <a16:creationId xmlns:a16="http://schemas.microsoft.com/office/drawing/2014/main" id="{6E355FBF-A529-6079-74A5-1E4F30DFFABB}"/>
              </a:ext>
            </a:extLst>
          </p:cNvPr>
          <p:cNvSpPr txBox="1"/>
          <p:nvPr/>
        </p:nvSpPr>
        <p:spPr>
          <a:xfrm>
            <a:off x="812085" y="1302649"/>
            <a:ext cx="4200271" cy="646331"/>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a:p>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Design Of Schema.</a:t>
            </a:r>
          </a:p>
        </p:txBody>
      </p:sp>
      <p:sp>
        <p:nvSpPr>
          <p:cNvPr id="11" name="TextBox 10">
            <a:extLst>
              <a:ext uri="{FF2B5EF4-FFF2-40B4-BE49-F238E27FC236}">
                <a16:creationId xmlns:a16="http://schemas.microsoft.com/office/drawing/2014/main" id="{A9EF431B-76AB-56DD-9564-0F695238594F}"/>
              </a:ext>
            </a:extLst>
          </p:cNvPr>
          <p:cNvSpPr txBox="1"/>
          <p:nvPr/>
        </p:nvSpPr>
        <p:spPr>
          <a:xfrm>
            <a:off x="903009" y="1917362"/>
            <a:ext cx="3425176" cy="116955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Listing Schema.</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Review Schema.</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User Schema .</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With Schema and Entity Rational Diagrams.</a:t>
            </a:r>
          </a:p>
        </p:txBody>
      </p:sp>
      <p:sp>
        <p:nvSpPr>
          <p:cNvPr id="13" name="TextBox 12">
            <a:extLst>
              <a:ext uri="{FF2B5EF4-FFF2-40B4-BE49-F238E27FC236}">
                <a16:creationId xmlns:a16="http://schemas.microsoft.com/office/drawing/2014/main" id="{51C97EE8-091A-4803-5472-BEF4216C4472}"/>
              </a:ext>
            </a:extLst>
          </p:cNvPr>
          <p:cNvSpPr txBox="1"/>
          <p:nvPr/>
        </p:nvSpPr>
        <p:spPr>
          <a:xfrm>
            <a:off x="902081" y="3529139"/>
            <a:ext cx="1550195" cy="369332"/>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FRONTEND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79111522-BB65-1432-F781-E1492D071B58}"/>
              </a:ext>
            </a:extLst>
          </p:cNvPr>
          <p:cNvSpPr txBox="1"/>
          <p:nvPr/>
        </p:nvSpPr>
        <p:spPr>
          <a:xfrm>
            <a:off x="939212" y="3913298"/>
            <a:ext cx="1861137" cy="116955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Index page</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Show page</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Commenting</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Review</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With Express js</a:t>
            </a:r>
          </a:p>
        </p:txBody>
      </p:sp>
      <p:sp>
        <p:nvSpPr>
          <p:cNvPr id="15" name="TextBox 14">
            <a:extLst>
              <a:ext uri="{FF2B5EF4-FFF2-40B4-BE49-F238E27FC236}">
                <a16:creationId xmlns:a16="http://schemas.microsoft.com/office/drawing/2014/main" id="{4F88721C-AA26-0E61-7635-181EBF03BF40}"/>
              </a:ext>
            </a:extLst>
          </p:cNvPr>
          <p:cNvSpPr txBox="1"/>
          <p:nvPr/>
        </p:nvSpPr>
        <p:spPr>
          <a:xfrm>
            <a:off x="2883696" y="3598129"/>
            <a:ext cx="2472626" cy="369332"/>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F585647B-7CEC-C49B-2DBB-2E871CE51D80}"/>
              </a:ext>
            </a:extLst>
          </p:cNvPr>
          <p:cNvSpPr txBox="1"/>
          <p:nvPr/>
        </p:nvSpPr>
        <p:spPr>
          <a:xfrm>
            <a:off x="2938786" y="3956793"/>
            <a:ext cx="2329348" cy="73866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Writing Routes</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Writing Methods</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With node js</a:t>
            </a:r>
          </a:p>
        </p:txBody>
      </p:sp>
    </p:spTree>
    <p:extLst>
      <p:ext uri="{BB962C8B-B14F-4D97-AF65-F5344CB8AC3E}">
        <p14:creationId xmlns:p14="http://schemas.microsoft.com/office/powerpoint/2010/main" val="4072402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1"/>
        <p:cNvGrpSpPr/>
        <p:nvPr/>
      </p:nvGrpSpPr>
      <p:grpSpPr>
        <a:xfrm>
          <a:off x="0" y="0"/>
          <a:ext cx="0" cy="0"/>
          <a:chOff x="0" y="0"/>
          <a:chExt cx="0" cy="0"/>
        </a:xfrm>
      </p:grpSpPr>
      <p:grpSp>
        <p:nvGrpSpPr>
          <p:cNvPr id="713" name="Google Shape;713;p31"/>
          <p:cNvGrpSpPr/>
          <p:nvPr/>
        </p:nvGrpSpPr>
        <p:grpSpPr>
          <a:xfrm>
            <a:off x="0" y="4569046"/>
            <a:ext cx="1022509" cy="572747"/>
            <a:chOff x="-77" y="3784091"/>
            <a:chExt cx="2423582" cy="1357541"/>
          </a:xfrm>
        </p:grpSpPr>
        <p:sp>
          <p:nvSpPr>
            <p:cNvPr id="714" name="Google Shape;714;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1"/>
          <p:cNvGrpSpPr/>
          <p:nvPr/>
        </p:nvGrpSpPr>
        <p:grpSpPr>
          <a:xfrm rot="10800000">
            <a:off x="8121500" y="-4"/>
            <a:ext cx="1022509" cy="572747"/>
            <a:chOff x="-77" y="3784091"/>
            <a:chExt cx="2423582" cy="1357541"/>
          </a:xfrm>
        </p:grpSpPr>
        <p:sp>
          <p:nvSpPr>
            <p:cNvPr id="720" name="Google Shape;720;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showshort">
            <a:extLst>
              <a:ext uri="{FF2B5EF4-FFF2-40B4-BE49-F238E27FC236}">
                <a16:creationId xmlns:a16="http://schemas.microsoft.com/office/drawing/2014/main" id="{3ACEFEBD-B335-6C25-8DD8-79C52EEA4CE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39501" y="361127"/>
            <a:ext cx="8951631" cy="4648426"/>
          </a:xfrm>
          <a:prstGeom prst="rect">
            <a:avLst/>
          </a:prstGeom>
        </p:spPr>
      </p:pic>
      <p:sp>
        <p:nvSpPr>
          <p:cNvPr id="11" name="TextBox 10">
            <a:extLst>
              <a:ext uri="{FF2B5EF4-FFF2-40B4-BE49-F238E27FC236}">
                <a16:creationId xmlns:a16="http://schemas.microsoft.com/office/drawing/2014/main" id="{7DA0A474-E0A8-4866-CBE1-CB3F8CA83D0D}"/>
              </a:ext>
            </a:extLst>
          </p:cNvPr>
          <p:cNvSpPr txBox="1"/>
          <p:nvPr/>
        </p:nvSpPr>
        <p:spPr>
          <a:xfrm>
            <a:off x="2519900" y="529048"/>
            <a:ext cx="2809567"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Show Page Details of listing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339501" y="-238245"/>
            <a:ext cx="8747342" cy="5140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lumMod val="25000"/>
                  </a:schemeClr>
                </a:solidFill>
                <a:effectLst/>
                <a:highlight>
                  <a:srgbClr val="00FFFF"/>
                </a:highlight>
                <a:latin typeface="Times New Roman" panose="02020603050405020304" pitchFamily="18" charset="0"/>
                <a:cs typeface="Times New Roman" panose="02020603050405020304" pitchFamily="18" charset="0"/>
              </a:rPr>
              <a:t>Project Overview: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seems to be a property rental and listing platform where users can browse, create, and manage property listings. It includes features for creating, updating, and deleting property listings, managing reviews, categorizing listings by type, and implementing a search functionality. Additionally, there are modules for user authentication, menu management, and the creation of rental menus associated with specific listings.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Key Features and Functionalities: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Property Listings: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view a list of all property listings on the homepage.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Detailed information about each listing, including images, is displayed on individual listing pages.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allows for the creation, editing, and deletion of property listings.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Authentication: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sign up for accounts, log in, and log out.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Authentication is integrated with Passport.js, providing secure user registration and login processes.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 Management:</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for creating and managing menus associated with specific listings.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Menus include information about different items, and users can create, edit, and delete menu items.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Search Functionality:</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includes a search feature allowing users to search for listings based on titles, categories, or locations.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 Categories: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Property listings are categorized based on types such as Cottage, Residential, Commercial, Vacation, Apartment, Condo, Townhouse, and Other.</a:t>
            </a:r>
          </a:p>
        </p:txBody>
      </p:sp>
    </p:spTree>
    <p:extLst>
      <p:ext uri="{BB962C8B-B14F-4D97-AF65-F5344CB8AC3E}">
        <p14:creationId xmlns:p14="http://schemas.microsoft.com/office/powerpoint/2010/main" val="3477735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232055" y="145983"/>
            <a:ext cx="8911945" cy="470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 System:</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leave reviews for specific property listings.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reviews are associated with the respective listings and are displayed on the listing detail pages.</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Profile: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have profiles where they can manage their information and potentially view their rental history.</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Trending Listings: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to display trending listings based on reviews with a rating of 5.</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Search Functionality:</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perform searches for listings based on titles, categories, and locations.</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Error Handling and Flash Messages: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includes error handling to manage potential issues during user interactions.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Flash messages are used to provide feedback to users after certain operations.</a:t>
            </a: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Additional Modules: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 Integration: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separate set of modules related to menu creation and management, allowing users to add menus to specific listings.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Authentication and Authorization: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Passport.js is used for user authentication, providing a secure and customizable authentication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Rental Module: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related to renting properties, allowing users to book and manage rental periods.</a:t>
            </a: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548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264377" y="965440"/>
            <a:ext cx="8997610" cy="212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Considerations: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appears to be built using a Node.js framework, possibly Express.js, and is likely connected to a MongoDB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Middleware like </a:t>
            </a: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connect-flash</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is used for displaying flash messages to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File uploads, possibly for listing images, are handled using middleware that works with file paths and filenames.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2379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72"/>
        <p:cNvGrpSpPr/>
        <p:nvPr/>
      </p:nvGrpSpPr>
      <p:grpSpPr>
        <a:xfrm>
          <a:off x="0" y="0"/>
          <a:ext cx="0" cy="0"/>
          <a:chOff x="0" y="0"/>
          <a:chExt cx="0" cy="0"/>
        </a:xfrm>
      </p:grpSpPr>
      <p:sp>
        <p:nvSpPr>
          <p:cNvPr id="40" name="TextBox 39">
            <a:extLst>
              <a:ext uri="{FF2B5EF4-FFF2-40B4-BE49-F238E27FC236}">
                <a16:creationId xmlns:a16="http://schemas.microsoft.com/office/drawing/2014/main" id="{76C1036B-A5A8-4100-24CB-8BF80005E330}"/>
              </a:ext>
            </a:extLst>
          </p:cNvPr>
          <p:cNvSpPr txBox="1"/>
          <p:nvPr/>
        </p:nvSpPr>
        <p:spPr>
          <a:xfrm>
            <a:off x="130996" y="27164"/>
            <a:ext cx="6118947" cy="246221"/>
          </a:xfrm>
          <a:prstGeom prst="rect">
            <a:avLst/>
          </a:prstGeom>
          <a:noFill/>
        </p:spPr>
        <p:txBody>
          <a:bodyPr wrap="square" rtlCol="0">
            <a:spAutoFit/>
          </a:bodyPr>
          <a:lstStyle/>
          <a:p>
            <a:r>
              <a:rPr lang="en-US" sz="1000" i="0" dirty="0">
                <a:solidFill>
                  <a:schemeClr val="bg1">
                    <a:lumMod val="95000"/>
                  </a:schemeClr>
                </a:solidFill>
                <a:effectLst/>
                <a:highlight>
                  <a:srgbClr val="000080"/>
                </a:highlight>
                <a:latin typeface="Times New Roman" panose="02020603050405020304" pitchFamily="18" charset="0"/>
                <a:cs typeface="Times New Roman" panose="02020603050405020304" pitchFamily="18" charset="0"/>
              </a:rPr>
              <a:t>Streamlining Room Management and Rentals:</a:t>
            </a:r>
            <a:endParaRPr lang="en-IN" sz="1000" dirty="0">
              <a:highlight>
                <a:srgbClr val="000080"/>
              </a:highlight>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C90C69A-C746-4B40-2BED-626224BDD2D0}"/>
              </a:ext>
            </a:extLst>
          </p:cNvPr>
          <p:cNvSpPr txBox="1"/>
          <p:nvPr/>
        </p:nvSpPr>
        <p:spPr>
          <a:xfrm>
            <a:off x="3483728" y="49641"/>
            <a:ext cx="4572000" cy="246221"/>
          </a:xfrm>
          <a:prstGeom prst="rect">
            <a:avLst/>
          </a:prstGeom>
          <a:noFill/>
        </p:spPr>
        <p:txBody>
          <a:bodyPr wrap="square">
            <a:spAutoFit/>
          </a:bodyPr>
          <a:lstStyle/>
          <a:p>
            <a:r>
              <a:rPr lang="en-IN" sz="10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000" dirty="0">
                <a:solidFill>
                  <a:schemeClr val="accent4">
                    <a:lumMod val="40000"/>
                    <a:lumOff val="60000"/>
                  </a:schemeClr>
                </a:solidFill>
                <a:latin typeface="Times New Roman" panose="02020603050405020304" pitchFamily="18" charset="0"/>
                <a:cs typeface="Times New Roman" panose="02020603050405020304" pitchFamily="18" charset="0"/>
              </a:rPr>
              <a:t>:   E-R Diagram.</a:t>
            </a:r>
          </a:p>
        </p:txBody>
      </p:sp>
      <p:sp>
        <p:nvSpPr>
          <p:cNvPr id="43" name="Oval 42">
            <a:extLst>
              <a:ext uri="{FF2B5EF4-FFF2-40B4-BE49-F238E27FC236}">
                <a16:creationId xmlns:a16="http://schemas.microsoft.com/office/drawing/2014/main" id="{8AE57628-F298-000F-CBCB-EE31EC8C9A12}"/>
              </a:ext>
            </a:extLst>
          </p:cNvPr>
          <p:cNvSpPr/>
          <p:nvPr/>
        </p:nvSpPr>
        <p:spPr>
          <a:xfrm>
            <a:off x="1275944" y="1221042"/>
            <a:ext cx="1785938" cy="628650"/>
          </a:xfrm>
          <a:prstGeom prst="ellipse">
            <a:avLst/>
          </a:prstGeom>
          <a:ln>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solidFill>
                  <a:schemeClr val="bg2"/>
                </a:solidFill>
                <a:latin typeface="Times New Roman" panose="02020603050405020304" pitchFamily="18" charset="0"/>
                <a:cs typeface="Times New Roman" panose="02020603050405020304" pitchFamily="18" charset="0"/>
              </a:rPr>
              <a:t>Listing </a:t>
            </a:r>
          </a:p>
        </p:txBody>
      </p:sp>
      <p:sp>
        <p:nvSpPr>
          <p:cNvPr id="44" name="Oval 43">
            <a:extLst>
              <a:ext uri="{FF2B5EF4-FFF2-40B4-BE49-F238E27FC236}">
                <a16:creationId xmlns:a16="http://schemas.microsoft.com/office/drawing/2014/main" id="{97E77925-1297-2C67-FF73-240E94C9D0BA}"/>
              </a:ext>
            </a:extLst>
          </p:cNvPr>
          <p:cNvSpPr/>
          <p:nvPr/>
        </p:nvSpPr>
        <p:spPr>
          <a:xfrm>
            <a:off x="5603338" y="1146319"/>
            <a:ext cx="1633864" cy="437882"/>
          </a:xfrm>
          <a:prstGeom prst="ellipse">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Reviews</a:t>
            </a:r>
          </a:p>
        </p:txBody>
      </p:sp>
      <p:sp>
        <p:nvSpPr>
          <p:cNvPr id="46" name="Oval 45">
            <a:extLst>
              <a:ext uri="{FF2B5EF4-FFF2-40B4-BE49-F238E27FC236}">
                <a16:creationId xmlns:a16="http://schemas.microsoft.com/office/drawing/2014/main" id="{01472906-9296-6AA9-1392-214BD68F0A1A}"/>
              </a:ext>
            </a:extLst>
          </p:cNvPr>
          <p:cNvSpPr/>
          <p:nvPr/>
        </p:nvSpPr>
        <p:spPr>
          <a:xfrm>
            <a:off x="6384259" y="2587476"/>
            <a:ext cx="1469910"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User </a:t>
            </a:r>
          </a:p>
        </p:txBody>
      </p:sp>
      <p:sp>
        <p:nvSpPr>
          <p:cNvPr id="47" name="Oval 46">
            <a:extLst>
              <a:ext uri="{FF2B5EF4-FFF2-40B4-BE49-F238E27FC236}">
                <a16:creationId xmlns:a16="http://schemas.microsoft.com/office/drawing/2014/main" id="{592FB1F2-45F1-4FA4-CD31-540A0B82B7EA}"/>
              </a:ext>
            </a:extLst>
          </p:cNvPr>
          <p:cNvSpPr/>
          <p:nvPr/>
        </p:nvSpPr>
        <p:spPr>
          <a:xfrm>
            <a:off x="4812736" y="3869348"/>
            <a:ext cx="1914525"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Menu</a:t>
            </a:r>
          </a:p>
        </p:txBody>
      </p:sp>
      <p:sp>
        <p:nvSpPr>
          <p:cNvPr id="48" name="Oval 47">
            <a:extLst>
              <a:ext uri="{FF2B5EF4-FFF2-40B4-BE49-F238E27FC236}">
                <a16:creationId xmlns:a16="http://schemas.microsoft.com/office/drawing/2014/main" id="{BF22014C-DF39-3C8A-7974-069EB1FC92E9}"/>
              </a:ext>
            </a:extLst>
          </p:cNvPr>
          <p:cNvSpPr/>
          <p:nvPr/>
        </p:nvSpPr>
        <p:spPr>
          <a:xfrm>
            <a:off x="322670" y="755447"/>
            <a:ext cx="895758" cy="2473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u="sng" dirty="0">
                <a:solidFill>
                  <a:schemeClr val="bg1"/>
                </a:solidFill>
                <a:latin typeface="Times New Roman" panose="02020603050405020304" pitchFamily="18" charset="0"/>
                <a:cs typeface="Times New Roman" panose="02020603050405020304" pitchFamily="18" charset="0"/>
              </a:rPr>
              <a:t>id (PK)</a:t>
            </a:r>
            <a:endParaRPr lang="en-IN" sz="1000" b="1" u="sng" dirty="0">
              <a:latin typeface="Times New Roman" panose="02020603050405020304" pitchFamily="18" charset="0"/>
              <a:cs typeface="Times New Roman" panose="02020603050405020304" pitchFamily="18" charset="0"/>
            </a:endParaRPr>
          </a:p>
        </p:txBody>
      </p:sp>
      <p:sp>
        <p:nvSpPr>
          <p:cNvPr id="49" name="Oval 48">
            <a:extLst>
              <a:ext uri="{FF2B5EF4-FFF2-40B4-BE49-F238E27FC236}">
                <a16:creationId xmlns:a16="http://schemas.microsoft.com/office/drawing/2014/main" id="{78897298-38F9-99BE-F6F2-5684A1E949A5}"/>
              </a:ext>
            </a:extLst>
          </p:cNvPr>
          <p:cNvSpPr/>
          <p:nvPr/>
        </p:nvSpPr>
        <p:spPr>
          <a:xfrm>
            <a:off x="74957" y="2075793"/>
            <a:ext cx="1498449"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sp>
        <p:nvSpPr>
          <p:cNvPr id="50" name="Oval 49">
            <a:extLst>
              <a:ext uri="{FF2B5EF4-FFF2-40B4-BE49-F238E27FC236}">
                <a16:creationId xmlns:a16="http://schemas.microsoft.com/office/drawing/2014/main" id="{0C98C3F2-3DCF-6D41-9613-0A7C3F4D1183}"/>
              </a:ext>
            </a:extLst>
          </p:cNvPr>
          <p:cNvSpPr/>
          <p:nvPr/>
        </p:nvSpPr>
        <p:spPr>
          <a:xfrm>
            <a:off x="802143" y="442453"/>
            <a:ext cx="718783" cy="2473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Title</a:t>
            </a:r>
            <a:endParaRPr lang="en-IN" sz="1000" dirty="0">
              <a:latin typeface="Times New Roman" panose="02020603050405020304" pitchFamily="18" charset="0"/>
              <a:cs typeface="Times New Roman" panose="02020603050405020304" pitchFamily="18" charset="0"/>
            </a:endParaRPr>
          </a:p>
        </p:txBody>
      </p:sp>
      <p:sp>
        <p:nvSpPr>
          <p:cNvPr id="51" name="Oval 50">
            <a:extLst>
              <a:ext uri="{FF2B5EF4-FFF2-40B4-BE49-F238E27FC236}">
                <a16:creationId xmlns:a16="http://schemas.microsoft.com/office/drawing/2014/main" id="{09060059-8738-01A4-019D-2B6A41F60F6B}"/>
              </a:ext>
            </a:extLst>
          </p:cNvPr>
          <p:cNvSpPr/>
          <p:nvPr/>
        </p:nvSpPr>
        <p:spPr>
          <a:xfrm>
            <a:off x="1647932" y="355852"/>
            <a:ext cx="592701" cy="2516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City </a:t>
            </a:r>
            <a:endParaRPr lang="en-IN" sz="1000" dirty="0">
              <a:latin typeface="Times New Roman" panose="02020603050405020304" pitchFamily="18" charset="0"/>
              <a:cs typeface="Times New Roman" panose="02020603050405020304" pitchFamily="18" charset="0"/>
            </a:endParaRPr>
          </a:p>
        </p:txBody>
      </p:sp>
      <p:sp>
        <p:nvSpPr>
          <p:cNvPr id="53" name="Oval 52">
            <a:extLst>
              <a:ext uri="{FF2B5EF4-FFF2-40B4-BE49-F238E27FC236}">
                <a16:creationId xmlns:a16="http://schemas.microsoft.com/office/drawing/2014/main" id="{892B06F6-0030-6508-866E-14C0A4407FB5}"/>
              </a:ext>
            </a:extLst>
          </p:cNvPr>
          <p:cNvSpPr/>
          <p:nvPr/>
        </p:nvSpPr>
        <p:spPr>
          <a:xfrm>
            <a:off x="3133953" y="672727"/>
            <a:ext cx="1211041" cy="2744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Description</a:t>
            </a:r>
            <a:endParaRPr lang="en-IN" sz="1000" dirty="0">
              <a:latin typeface="Times New Roman" panose="02020603050405020304" pitchFamily="18" charset="0"/>
              <a:cs typeface="Times New Roman" panose="02020603050405020304" pitchFamily="18" charset="0"/>
            </a:endParaRPr>
          </a:p>
        </p:txBody>
      </p:sp>
      <p:sp>
        <p:nvSpPr>
          <p:cNvPr id="55" name="Oval 54">
            <a:extLst>
              <a:ext uri="{FF2B5EF4-FFF2-40B4-BE49-F238E27FC236}">
                <a16:creationId xmlns:a16="http://schemas.microsoft.com/office/drawing/2014/main" id="{85272B53-3208-AA3F-702C-0ED3046B0598}"/>
              </a:ext>
            </a:extLst>
          </p:cNvPr>
          <p:cNvSpPr/>
          <p:nvPr/>
        </p:nvSpPr>
        <p:spPr>
          <a:xfrm>
            <a:off x="20958" y="1766099"/>
            <a:ext cx="1333005" cy="3077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Location</a:t>
            </a:r>
            <a:endParaRPr lang="en-IN" sz="1000" dirty="0">
              <a:latin typeface="Times New Roman" panose="02020603050405020304" pitchFamily="18" charset="0"/>
              <a:cs typeface="Times New Roman" panose="02020603050405020304" pitchFamily="18" charset="0"/>
            </a:endParaRPr>
          </a:p>
        </p:txBody>
      </p:sp>
      <p:sp>
        <p:nvSpPr>
          <p:cNvPr id="56" name="Oval 55">
            <a:extLst>
              <a:ext uri="{FF2B5EF4-FFF2-40B4-BE49-F238E27FC236}">
                <a16:creationId xmlns:a16="http://schemas.microsoft.com/office/drawing/2014/main" id="{E5490AF2-E804-ADE9-9EC1-87CA4ED33A1A}"/>
              </a:ext>
            </a:extLst>
          </p:cNvPr>
          <p:cNvSpPr/>
          <p:nvPr/>
        </p:nvSpPr>
        <p:spPr>
          <a:xfrm>
            <a:off x="225545" y="2196313"/>
            <a:ext cx="1224771" cy="3077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category</a:t>
            </a:r>
            <a:endParaRPr lang="en-IN" sz="1000" dirty="0">
              <a:latin typeface="Times New Roman" panose="02020603050405020304" pitchFamily="18" charset="0"/>
              <a:cs typeface="Times New Roman" panose="02020603050405020304" pitchFamily="18" charset="0"/>
            </a:endParaRPr>
          </a:p>
        </p:txBody>
      </p:sp>
      <p:sp>
        <p:nvSpPr>
          <p:cNvPr id="57" name="Oval 56">
            <a:extLst>
              <a:ext uri="{FF2B5EF4-FFF2-40B4-BE49-F238E27FC236}">
                <a16:creationId xmlns:a16="http://schemas.microsoft.com/office/drawing/2014/main" id="{0CF48D55-3D22-DDD8-ECF2-338308E9268B}"/>
              </a:ext>
            </a:extLst>
          </p:cNvPr>
          <p:cNvSpPr/>
          <p:nvPr/>
        </p:nvSpPr>
        <p:spPr>
          <a:xfrm>
            <a:off x="207998" y="1117324"/>
            <a:ext cx="759294" cy="1957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Price </a:t>
            </a:r>
            <a:endParaRPr lang="en-IN" sz="1000" dirty="0">
              <a:latin typeface="Times New Roman" panose="02020603050405020304" pitchFamily="18" charset="0"/>
              <a:cs typeface="Times New Roman" panose="02020603050405020304" pitchFamily="18" charset="0"/>
            </a:endParaRPr>
          </a:p>
        </p:txBody>
      </p:sp>
      <p:sp>
        <p:nvSpPr>
          <p:cNvPr id="60" name="Oval 59">
            <a:extLst>
              <a:ext uri="{FF2B5EF4-FFF2-40B4-BE49-F238E27FC236}">
                <a16:creationId xmlns:a16="http://schemas.microsoft.com/office/drawing/2014/main" id="{049AFC53-3121-E287-E55F-AF1816481CD8}"/>
              </a:ext>
            </a:extLst>
          </p:cNvPr>
          <p:cNvSpPr/>
          <p:nvPr/>
        </p:nvSpPr>
        <p:spPr>
          <a:xfrm>
            <a:off x="70079" y="1420033"/>
            <a:ext cx="1035131" cy="2139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dirty="0">
                <a:solidFill>
                  <a:schemeClr val="bg1"/>
                </a:solidFill>
                <a:latin typeface="Times New Roman" panose="02020603050405020304" pitchFamily="18" charset="0"/>
                <a:cs typeface="Times New Roman" panose="02020603050405020304" pitchFamily="18" charset="0"/>
              </a:rPr>
              <a:t>Rents_Id</a:t>
            </a:r>
          </a:p>
        </p:txBody>
      </p:sp>
      <p:sp>
        <p:nvSpPr>
          <p:cNvPr id="61" name="Oval 60">
            <a:extLst>
              <a:ext uri="{FF2B5EF4-FFF2-40B4-BE49-F238E27FC236}">
                <a16:creationId xmlns:a16="http://schemas.microsoft.com/office/drawing/2014/main" id="{621A91EC-CEAE-5AD3-0B44-7526A1837715}"/>
              </a:ext>
            </a:extLst>
          </p:cNvPr>
          <p:cNvSpPr/>
          <p:nvPr/>
        </p:nvSpPr>
        <p:spPr>
          <a:xfrm>
            <a:off x="2607059" y="362604"/>
            <a:ext cx="1026801" cy="2744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Menu_Id</a:t>
            </a:r>
          </a:p>
        </p:txBody>
      </p:sp>
      <p:sp>
        <p:nvSpPr>
          <p:cNvPr id="62" name="Oval 61">
            <a:extLst>
              <a:ext uri="{FF2B5EF4-FFF2-40B4-BE49-F238E27FC236}">
                <a16:creationId xmlns:a16="http://schemas.microsoft.com/office/drawing/2014/main" id="{D32A800B-9022-3B32-4E57-60E911249DA3}"/>
              </a:ext>
            </a:extLst>
          </p:cNvPr>
          <p:cNvSpPr/>
          <p:nvPr/>
        </p:nvSpPr>
        <p:spPr>
          <a:xfrm>
            <a:off x="1845581" y="593098"/>
            <a:ext cx="941263" cy="5141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63" name="Oval 62">
            <a:extLst>
              <a:ext uri="{FF2B5EF4-FFF2-40B4-BE49-F238E27FC236}">
                <a16:creationId xmlns:a16="http://schemas.microsoft.com/office/drawing/2014/main" id="{1019F706-9DCC-1C63-027F-69EFE507BA3B}"/>
              </a:ext>
            </a:extLst>
          </p:cNvPr>
          <p:cNvSpPr/>
          <p:nvPr/>
        </p:nvSpPr>
        <p:spPr>
          <a:xfrm>
            <a:off x="1916564" y="678022"/>
            <a:ext cx="818816" cy="329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Image</a:t>
            </a:r>
            <a:endParaRPr lang="en-IN" sz="1000" dirty="0">
              <a:latin typeface="Times New Roman" panose="02020603050405020304" pitchFamily="18" charset="0"/>
              <a:cs typeface="Times New Roman" panose="02020603050405020304" pitchFamily="18" charset="0"/>
            </a:endParaRPr>
          </a:p>
        </p:txBody>
      </p:sp>
      <p:cxnSp>
        <p:nvCxnSpPr>
          <p:cNvPr id="641" name="Connector: Curved 640">
            <a:extLst>
              <a:ext uri="{FF2B5EF4-FFF2-40B4-BE49-F238E27FC236}">
                <a16:creationId xmlns:a16="http://schemas.microsoft.com/office/drawing/2014/main" id="{9FB139EA-9ECE-F663-24A4-80B90A3C7001}"/>
              </a:ext>
            </a:extLst>
          </p:cNvPr>
          <p:cNvCxnSpPr>
            <a:cxnSpLocks/>
            <a:stCxn id="43" idx="7"/>
            <a:endCxn id="53" idx="3"/>
          </p:cNvCxnSpPr>
          <p:nvPr/>
        </p:nvCxnSpPr>
        <p:spPr>
          <a:xfrm rot="5400000" flipH="1" flipV="1">
            <a:off x="2852772" y="854573"/>
            <a:ext cx="406099" cy="51096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43" name="Connector: Curved 642">
            <a:extLst>
              <a:ext uri="{FF2B5EF4-FFF2-40B4-BE49-F238E27FC236}">
                <a16:creationId xmlns:a16="http://schemas.microsoft.com/office/drawing/2014/main" id="{F5B0AA37-D81E-7A37-A080-EF5D2AFFC452}"/>
              </a:ext>
            </a:extLst>
          </p:cNvPr>
          <p:cNvCxnSpPr>
            <a:cxnSpLocks/>
            <a:stCxn id="43" idx="7"/>
            <a:endCxn id="61" idx="4"/>
          </p:cNvCxnSpPr>
          <p:nvPr/>
        </p:nvCxnSpPr>
        <p:spPr>
          <a:xfrm rot="5400000" flipH="1" flipV="1">
            <a:off x="2622385" y="815032"/>
            <a:ext cx="676027" cy="320123"/>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55" name="Connector: Curved 654">
            <a:extLst>
              <a:ext uri="{FF2B5EF4-FFF2-40B4-BE49-F238E27FC236}">
                <a16:creationId xmlns:a16="http://schemas.microsoft.com/office/drawing/2014/main" id="{4C53A1FF-6DA5-238C-60B3-378572754DBF}"/>
              </a:ext>
            </a:extLst>
          </p:cNvPr>
          <p:cNvCxnSpPr>
            <a:cxnSpLocks/>
          </p:cNvCxnSpPr>
          <p:nvPr/>
        </p:nvCxnSpPr>
        <p:spPr>
          <a:xfrm rot="5400000">
            <a:off x="1348495" y="823096"/>
            <a:ext cx="742421" cy="237601"/>
          </a:xfrm>
          <a:prstGeom prst="curvedConnector3">
            <a:avLst>
              <a:gd name="adj1" fmla="val -2922"/>
            </a:avLst>
          </a:prstGeom>
        </p:spPr>
        <p:style>
          <a:lnRef idx="2">
            <a:schemeClr val="accent6"/>
          </a:lnRef>
          <a:fillRef idx="0">
            <a:schemeClr val="accent6"/>
          </a:fillRef>
          <a:effectRef idx="1">
            <a:schemeClr val="accent6"/>
          </a:effectRef>
          <a:fontRef idx="minor">
            <a:schemeClr val="tx1"/>
          </a:fontRef>
        </p:style>
      </p:cxnSp>
      <p:cxnSp>
        <p:nvCxnSpPr>
          <p:cNvPr id="660" name="Connector: Curved 659">
            <a:extLst>
              <a:ext uri="{FF2B5EF4-FFF2-40B4-BE49-F238E27FC236}">
                <a16:creationId xmlns:a16="http://schemas.microsoft.com/office/drawing/2014/main" id="{1DBB0706-78E4-6A4D-5AA0-443B5749A36B}"/>
              </a:ext>
            </a:extLst>
          </p:cNvPr>
          <p:cNvCxnSpPr>
            <a:cxnSpLocks/>
            <a:stCxn id="43" idx="1"/>
            <a:endCxn id="62" idx="3"/>
          </p:cNvCxnSpPr>
          <p:nvPr/>
        </p:nvCxnSpPr>
        <p:spPr>
          <a:xfrm rot="5400000" flipH="1" flipV="1">
            <a:off x="1619875" y="949556"/>
            <a:ext cx="281165" cy="445937"/>
          </a:xfrm>
          <a:prstGeom prst="curvedConnector3">
            <a:avLst/>
          </a:prstGeom>
        </p:spPr>
        <p:style>
          <a:lnRef idx="2">
            <a:schemeClr val="accent5"/>
          </a:lnRef>
          <a:fillRef idx="0">
            <a:schemeClr val="accent5"/>
          </a:fillRef>
          <a:effectRef idx="1">
            <a:schemeClr val="accent5"/>
          </a:effectRef>
          <a:fontRef idx="minor">
            <a:schemeClr val="tx1"/>
          </a:fontRef>
        </p:style>
      </p:cxnSp>
      <p:cxnSp>
        <p:nvCxnSpPr>
          <p:cNvPr id="662" name="Connector: Curved 661">
            <a:extLst>
              <a:ext uri="{FF2B5EF4-FFF2-40B4-BE49-F238E27FC236}">
                <a16:creationId xmlns:a16="http://schemas.microsoft.com/office/drawing/2014/main" id="{C8867682-43BF-C874-FFC3-352EEA747427}"/>
              </a:ext>
            </a:extLst>
          </p:cNvPr>
          <p:cNvCxnSpPr>
            <a:cxnSpLocks/>
            <a:stCxn id="43" idx="1"/>
            <a:endCxn id="50" idx="5"/>
          </p:cNvCxnSpPr>
          <p:nvPr/>
        </p:nvCxnSpPr>
        <p:spPr>
          <a:xfrm rot="16200000" flipV="1">
            <a:off x="1146814" y="922431"/>
            <a:ext cx="659525" cy="121826"/>
          </a:xfrm>
          <a:prstGeom prst="curvedConnector3">
            <a:avLst/>
          </a:prstGeom>
        </p:spPr>
        <p:style>
          <a:lnRef idx="2">
            <a:schemeClr val="accent6"/>
          </a:lnRef>
          <a:fillRef idx="0">
            <a:schemeClr val="accent6"/>
          </a:fillRef>
          <a:effectRef idx="1">
            <a:schemeClr val="accent6"/>
          </a:effectRef>
          <a:fontRef idx="minor">
            <a:schemeClr val="tx1"/>
          </a:fontRef>
        </p:style>
      </p:cxnSp>
      <p:cxnSp>
        <p:nvCxnSpPr>
          <p:cNvPr id="663" name="Connector: Curved 662">
            <a:extLst>
              <a:ext uri="{FF2B5EF4-FFF2-40B4-BE49-F238E27FC236}">
                <a16:creationId xmlns:a16="http://schemas.microsoft.com/office/drawing/2014/main" id="{461905CF-CE50-4D3D-ED59-FCC8861BEFDC}"/>
              </a:ext>
            </a:extLst>
          </p:cNvPr>
          <p:cNvCxnSpPr>
            <a:cxnSpLocks/>
            <a:endCxn id="48" idx="5"/>
          </p:cNvCxnSpPr>
          <p:nvPr/>
        </p:nvCxnSpPr>
        <p:spPr>
          <a:xfrm rot="16200000" flipV="1">
            <a:off x="1049126" y="1004696"/>
            <a:ext cx="399982" cy="323739"/>
          </a:xfrm>
          <a:prstGeom prst="curvedConnector3">
            <a:avLst/>
          </a:prstGeom>
        </p:spPr>
        <p:style>
          <a:lnRef idx="2">
            <a:schemeClr val="accent6"/>
          </a:lnRef>
          <a:fillRef idx="0">
            <a:schemeClr val="accent6"/>
          </a:fillRef>
          <a:effectRef idx="1">
            <a:schemeClr val="accent6"/>
          </a:effectRef>
          <a:fontRef idx="minor">
            <a:schemeClr val="tx1"/>
          </a:fontRef>
        </p:style>
      </p:cxnSp>
      <p:cxnSp>
        <p:nvCxnSpPr>
          <p:cNvPr id="665" name="Connector: Curved 664">
            <a:extLst>
              <a:ext uri="{FF2B5EF4-FFF2-40B4-BE49-F238E27FC236}">
                <a16:creationId xmlns:a16="http://schemas.microsoft.com/office/drawing/2014/main" id="{2B81FDB5-D9E9-A045-1025-D0616A1C6F59}"/>
              </a:ext>
            </a:extLst>
          </p:cNvPr>
          <p:cNvCxnSpPr>
            <a:cxnSpLocks/>
            <a:stCxn id="43" idx="2"/>
            <a:endCxn id="57" idx="6"/>
          </p:cNvCxnSpPr>
          <p:nvPr/>
        </p:nvCxnSpPr>
        <p:spPr>
          <a:xfrm rot="10800000">
            <a:off x="967292" y="1215217"/>
            <a:ext cx="308652" cy="320151"/>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69" name="Connector: Curved 668">
            <a:extLst>
              <a:ext uri="{FF2B5EF4-FFF2-40B4-BE49-F238E27FC236}">
                <a16:creationId xmlns:a16="http://schemas.microsoft.com/office/drawing/2014/main" id="{950BC331-FF50-DF3E-AE3B-996F2E1BEEA8}"/>
              </a:ext>
            </a:extLst>
          </p:cNvPr>
          <p:cNvCxnSpPr>
            <a:cxnSpLocks/>
            <a:stCxn id="43" idx="4"/>
            <a:endCxn id="49" idx="7"/>
          </p:cNvCxnSpPr>
          <p:nvPr/>
        </p:nvCxnSpPr>
        <p:spPr>
          <a:xfrm rot="5400000">
            <a:off x="1607064" y="1596591"/>
            <a:ext cx="308749" cy="814950"/>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72" name="Connector: Curved 671">
            <a:extLst>
              <a:ext uri="{FF2B5EF4-FFF2-40B4-BE49-F238E27FC236}">
                <a16:creationId xmlns:a16="http://schemas.microsoft.com/office/drawing/2014/main" id="{2F02402B-8F1C-CC55-D471-78BBD6589C87}"/>
              </a:ext>
            </a:extLst>
          </p:cNvPr>
          <p:cNvCxnSpPr>
            <a:cxnSpLocks/>
            <a:stCxn id="60" idx="5"/>
            <a:endCxn id="43" idx="3"/>
          </p:cNvCxnSpPr>
          <p:nvPr/>
        </p:nvCxnSpPr>
        <p:spPr>
          <a:xfrm rot="16200000" flipH="1">
            <a:off x="1168071" y="1388209"/>
            <a:ext cx="154967" cy="583870"/>
          </a:xfrm>
          <a:prstGeom prst="curvedConnector3">
            <a:avLst>
              <a:gd name="adj1" fmla="val 90261"/>
            </a:avLst>
          </a:prstGeom>
        </p:spPr>
        <p:style>
          <a:lnRef idx="2">
            <a:schemeClr val="accent6"/>
          </a:lnRef>
          <a:fillRef idx="0">
            <a:schemeClr val="accent6"/>
          </a:fillRef>
          <a:effectRef idx="1">
            <a:schemeClr val="accent6"/>
          </a:effectRef>
          <a:fontRef idx="minor">
            <a:schemeClr val="tx1"/>
          </a:fontRef>
        </p:style>
      </p:cxnSp>
      <p:cxnSp>
        <p:nvCxnSpPr>
          <p:cNvPr id="694" name="Connector: Curved 693">
            <a:extLst>
              <a:ext uri="{FF2B5EF4-FFF2-40B4-BE49-F238E27FC236}">
                <a16:creationId xmlns:a16="http://schemas.microsoft.com/office/drawing/2014/main" id="{E4913F86-CEFE-42B4-CD72-15C29F497DA2}"/>
              </a:ext>
            </a:extLst>
          </p:cNvPr>
          <p:cNvCxnSpPr>
            <a:cxnSpLocks/>
            <a:stCxn id="55" idx="6"/>
            <a:endCxn id="43" idx="4"/>
          </p:cNvCxnSpPr>
          <p:nvPr/>
        </p:nvCxnSpPr>
        <p:spPr>
          <a:xfrm flipV="1">
            <a:off x="1353963" y="1849692"/>
            <a:ext cx="814950" cy="70296"/>
          </a:xfrm>
          <a:prstGeom prst="curvedConnector2">
            <a:avLst/>
          </a:prstGeom>
        </p:spPr>
        <p:style>
          <a:lnRef idx="2">
            <a:schemeClr val="accent6"/>
          </a:lnRef>
          <a:fillRef idx="0">
            <a:schemeClr val="accent6"/>
          </a:fillRef>
          <a:effectRef idx="1">
            <a:schemeClr val="accent6"/>
          </a:effectRef>
          <a:fontRef idx="minor">
            <a:schemeClr val="tx1"/>
          </a:fontRef>
        </p:style>
      </p:cxnSp>
      <p:sp>
        <p:nvSpPr>
          <p:cNvPr id="702" name="Diamond 701">
            <a:extLst>
              <a:ext uri="{FF2B5EF4-FFF2-40B4-BE49-F238E27FC236}">
                <a16:creationId xmlns:a16="http://schemas.microsoft.com/office/drawing/2014/main" id="{851C86F0-C05F-425E-9387-2F1574B60E6E}"/>
              </a:ext>
            </a:extLst>
          </p:cNvPr>
          <p:cNvSpPr/>
          <p:nvPr/>
        </p:nvSpPr>
        <p:spPr>
          <a:xfrm>
            <a:off x="1685573" y="2258579"/>
            <a:ext cx="715695" cy="87145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Can rent</a:t>
            </a:r>
          </a:p>
        </p:txBody>
      </p:sp>
      <p:cxnSp>
        <p:nvCxnSpPr>
          <p:cNvPr id="704" name="Straight Connector 703">
            <a:extLst>
              <a:ext uri="{FF2B5EF4-FFF2-40B4-BE49-F238E27FC236}">
                <a16:creationId xmlns:a16="http://schemas.microsoft.com/office/drawing/2014/main" id="{BD6BD74C-17C0-6C7E-F0C7-4392102DA033}"/>
              </a:ext>
            </a:extLst>
          </p:cNvPr>
          <p:cNvCxnSpPr>
            <a:cxnSpLocks/>
            <a:stCxn id="43" idx="4"/>
            <a:endCxn id="702" idx="0"/>
          </p:cNvCxnSpPr>
          <p:nvPr/>
        </p:nvCxnSpPr>
        <p:spPr>
          <a:xfrm flipH="1">
            <a:off x="2043421" y="1849692"/>
            <a:ext cx="125492" cy="408887"/>
          </a:xfrm>
          <a:prstGeom prst="line">
            <a:avLst/>
          </a:prstGeom>
        </p:spPr>
        <p:style>
          <a:lnRef idx="2">
            <a:schemeClr val="accent5"/>
          </a:lnRef>
          <a:fillRef idx="0">
            <a:schemeClr val="accent5"/>
          </a:fillRef>
          <a:effectRef idx="1">
            <a:schemeClr val="accent5"/>
          </a:effectRef>
          <a:fontRef idx="minor">
            <a:schemeClr val="tx1"/>
          </a:fontRef>
        </p:style>
      </p:cxnSp>
      <p:cxnSp>
        <p:nvCxnSpPr>
          <p:cNvPr id="707" name="Straight Connector 706">
            <a:extLst>
              <a:ext uri="{FF2B5EF4-FFF2-40B4-BE49-F238E27FC236}">
                <a16:creationId xmlns:a16="http://schemas.microsoft.com/office/drawing/2014/main" id="{B1D54517-A0F3-F4B1-7D99-C172821CEAFB}"/>
              </a:ext>
            </a:extLst>
          </p:cNvPr>
          <p:cNvCxnSpPr>
            <a:cxnSpLocks/>
            <a:stCxn id="702" idx="2"/>
            <a:endCxn id="2" idx="0"/>
          </p:cNvCxnSpPr>
          <p:nvPr/>
        </p:nvCxnSpPr>
        <p:spPr>
          <a:xfrm>
            <a:off x="2043421" y="3130033"/>
            <a:ext cx="288136" cy="433796"/>
          </a:xfrm>
          <a:prstGeom prst="line">
            <a:avLst/>
          </a:prstGeom>
        </p:spPr>
        <p:style>
          <a:lnRef idx="2">
            <a:schemeClr val="accent5"/>
          </a:lnRef>
          <a:fillRef idx="0">
            <a:schemeClr val="accent5"/>
          </a:fillRef>
          <a:effectRef idx="1">
            <a:schemeClr val="accent5"/>
          </a:effectRef>
          <a:fontRef idx="minor">
            <a:schemeClr val="tx1"/>
          </a:fontRef>
        </p:style>
      </p:cxnSp>
      <p:sp>
        <p:nvSpPr>
          <p:cNvPr id="710" name="Diamond 709">
            <a:extLst>
              <a:ext uri="{FF2B5EF4-FFF2-40B4-BE49-F238E27FC236}">
                <a16:creationId xmlns:a16="http://schemas.microsoft.com/office/drawing/2014/main" id="{547B263E-A8D4-4DB5-6F45-69F889C2FF75}"/>
              </a:ext>
            </a:extLst>
          </p:cNvPr>
          <p:cNvSpPr/>
          <p:nvPr/>
        </p:nvSpPr>
        <p:spPr>
          <a:xfrm rot="16004597">
            <a:off x="4153351" y="813081"/>
            <a:ext cx="643670" cy="119527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cxnSp>
        <p:nvCxnSpPr>
          <p:cNvPr id="713" name="Straight Connector 712">
            <a:extLst>
              <a:ext uri="{FF2B5EF4-FFF2-40B4-BE49-F238E27FC236}">
                <a16:creationId xmlns:a16="http://schemas.microsoft.com/office/drawing/2014/main" id="{CAED20D5-5251-F4E3-E01D-297E83E872F1}"/>
              </a:ext>
            </a:extLst>
          </p:cNvPr>
          <p:cNvCxnSpPr>
            <a:cxnSpLocks/>
            <a:stCxn id="710" idx="2"/>
            <a:endCxn id="44" idx="2"/>
          </p:cNvCxnSpPr>
          <p:nvPr/>
        </p:nvCxnSpPr>
        <p:spPr>
          <a:xfrm flipV="1">
            <a:off x="5071856" y="1365260"/>
            <a:ext cx="531482" cy="11504"/>
          </a:xfrm>
          <a:prstGeom prst="line">
            <a:avLst/>
          </a:prstGeom>
        </p:spPr>
        <p:style>
          <a:lnRef idx="2">
            <a:schemeClr val="accent5"/>
          </a:lnRef>
          <a:fillRef idx="0">
            <a:schemeClr val="accent5"/>
          </a:fillRef>
          <a:effectRef idx="1">
            <a:schemeClr val="accent5"/>
          </a:effectRef>
          <a:fontRef idx="minor">
            <a:schemeClr val="tx1"/>
          </a:fontRef>
        </p:style>
      </p:cxnSp>
      <p:cxnSp>
        <p:nvCxnSpPr>
          <p:cNvPr id="716" name="Straight Connector 715">
            <a:extLst>
              <a:ext uri="{FF2B5EF4-FFF2-40B4-BE49-F238E27FC236}">
                <a16:creationId xmlns:a16="http://schemas.microsoft.com/office/drawing/2014/main" id="{E7FC8164-CA6C-222A-49AA-1552F125655A}"/>
              </a:ext>
            </a:extLst>
          </p:cNvPr>
          <p:cNvCxnSpPr>
            <a:cxnSpLocks/>
            <a:stCxn id="43" idx="6"/>
            <a:endCxn id="710" idx="0"/>
          </p:cNvCxnSpPr>
          <p:nvPr/>
        </p:nvCxnSpPr>
        <p:spPr>
          <a:xfrm flipV="1">
            <a:off x="3061882" y="1444668"/>
            <a:ext cx="816634" cy="90699"/>
          </a:xfrm>
          <a:prstGeom prst="line">
            <a:avLst/>
          </a:prstGeom>
        </p:spPr>
        <p:style>
          <a:lnRef idx="2">
            <a:schemeClr val="accent5"/>
          </a:lnRef>
          <a:fillRef idx="0">
            <a:schemeClr val="accent5"/>
          </a:fillRef>
          <a:effectRef idx="1">
            <a:schemeClr val="accent5"/>
          </a:effectRef>
          <a:fontRef idx="minor">
            <a:schemeClr val="tx1"/>
          </a:fontRef>
        </p:style>
      </p:cxnSp>
      <p:sp>
        <p:nvSpPr>
          <p:cNvPr id="731" name="Diamond 730">
            <a:extLst>
              <a:ext uri="{FF2B5EF4-FFF2-40B4-BE49-F238E27FC236}">
                <a16:creationId xmlns:a16="http://schemas.microsoft.com/office/drawing/2014/main" id="{338CCC91-FB45-9770-D10B-0870826BBC50}"/>
              </a:ext>
            </a:extLst>
          </p:cNvPr>
          <p:cNvSpPr/>
          <p:nvPr/>
        </p:nvSpPr>
        <p:spPr>
          <a:xfrm rot="15713803">
            <a:off x="6821189" y="1836124"/>
            <a:ext cx="835871" cy="51276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732" name="Diamond 731">
            <a:extLst>
              <a:ext uri="{FF2B5EF4-FFF2-40B4-BE49-F238E27FC236}">
                <a16:creationId xmlns:a16="http://schemas.microsoft.com/office/drawing/2014/main" id="{6A7933A3-3726-43FA-F7F5-9B48931AF614}"/>
              </a:ext>
            </a:extLst>
          </p:cNvPr>
          <p:cNvSpPr/>
          <p:nvPr/>
        </p:nvSpPr>
        <p:spPr>
          <a:xfrm rot="15522705">
            <a:off x="4433323" y="2885656"/>
            <a:ext cx="562886" cy="141858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sp>
        <p:nvSpPr>
          <p:cNvPr id="733" name="Diamond 732">
            <a:extLst>
              <a:ext uri="{FF2B5EF4-FFF2-40B4-BE49-F238E27FC236}">
                <a16:creationId xmlns:a16="http://schemas.microsoft.com/office/drawing/2014/main" id="{E3923792-3BEC-4017-AC8A-205629AD08BC}"/>
              </a:ext>
            </a:extLst>
          </p:cNvPr>
          <p:cNvSpPr/>
          <p:nvPr/>
        </p:nvSpPr>
        <p:spPr>
          <a:xfrm rot="17663313">
            <a:off x="6645854" y="3347345"/>
            <a:ext cx="611086" cy="448272"/>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cxnSp>
        <p:nvCxnSpPr>
          <p:cNvPr id="734" name="Straight Connector 733">
            <a:extLst>
              <a:ext uri="{FF2B5EF4-FFF2-40B4-BE49-F238E27FC236}">
                <a16:creationId xmlns:a16="http://schemas.microsoft.com/office/drawing/2014/main" id="{91679107-1B7C-6F11-3BC7-96E4646871C3}"/>
              </a:ext>
            </a:extLst>
          </p:cNvPr>
          <p:cNvCxnSpPr>
            <a:cxnSpLocks/>
            <a:stCxn id="789" idx="2"/>
            <a:endCxn id="46" idx="2"/>
          </p:cNvCxnSpPr>
          <p:nvPr/>
        </p:nvCxnSpPr>
        <p:spPr>
          <a:xfrm>
            <a:off x="5661275" y="2559145"/>
            <a:ext cx="722984" cy="310509"/>
          </a:xfrm>
          <a:prstGeom prst="line">
            <a:avLst/>
          </a:prstGeom>
        </p:spPr>
        <p:style>
          <a:lnRef idx="2">
            <a:schemeClr val="accent5"/>
          </a:lnRef>
          <a:fillRef idx="0">
            <a:schemeClr val="accent5"/>
          </a:fillRef>
          <a:effectRef idx="1">
            <a:schemeClr val="accent5"/>
          </a:effectRef>
          <a:fontRef idx="minor">
            <a:schemeClr val="tx1"/>
          </a:fontRef>
        </p:style>
      </p:cxnSp>
      <p:cxnSp>
        <p:nvCxnSpPr>
          <p:cNvPr id="735" name="Straight Connector 734">
            <a:extLst>
              <a:ext uri="{FF2B5EF4-FFF2-40B4-BE49-F238E27FC236}">
                <a16:creationId xmlns:a16="http://schemas.microsoft.com/office/drawing/2014/main" id="{57366376-B1BC-4D50-CE11-E009E51AA101}"/>
              </a:ext>
            </a:extLst>
          </p:cNvPr>
          <p:cNvCxnSpPr>
            <a:cxnSpLocks/>
            <a:stCxn id="46" idx="2"/>
            <a:endCxn id="732" idx="2"/>
          </p:cNvCxnSpPr>
          <p:nvPr/>
        </p:nvCxnSpPr>
        <p:spPr>
          <a:xfrm flipH="1">
            <a:off x="5410338" y="2869654"/>
            <a:ext cx="973921" cy="586454"/>
          </a:xfrm>
          <a:prstGeom prst="line">
            <a:avLst/>
          </a:prstGeom>
        </p:spPr>
        <p:style>
          <a:lnRef idx="2">
            <a:schemeClr val="accent5"/>
          </a:lnRef>
          <a:fillRef idx="0">
            <a:schemeClr val="accent5"/>
          </a:fillRef>
          <a:effectRef idx="1">
            <a:schemeClr val="accent5"/>
          </a:effectRef>
          <a:fontRef idx="minor">
            <a:schemeClr val="tx1"/>
          </a:fontRef>
        </p:style>
      </p:cxnSp>
      <p:cxnSp>
        <p:nvCxnSpPr>
          <p:cNvPr id="736" name="Straight Connector 735">
            <a:extLst>
              <a:ext uri="{FF2B5EF4-FFF2-40B4-BE49-F238E27FC236}">
                <a16:creationId xmlns:a16="http://schemas.microsoft.com/office/drawing/2014/main" id="{4F23FEDF-994E-3B13-1A47-88127112F224}"/>
              </a:ext>
            </a:extLst>
          </p:cNvPr>
          <p:cNvCxnSpPr>
            <a:cxnSpLocks/>
            <a:stCxn id="732" idx="0"/>
            <a:endCxn id="2" idx="3"/>
          </p:cNvCxnSpPr>
          <p:nvPr/>
        </p:nvCxnSpPr>
        <p:spPr>
          <a:xfrm flipH="1">
            <a:off x="3142187" y="3733790"/>
            <a:ext cx="877007" cy="191261"/>
          </a:xfrm>
          <a:prstGeom prst="line">
            <a:avLst/>
          </a:prstGeom>
        </p:spPr>
        <p:style>
          <a:lnRef idx="2">
            <a:schemeClr val="accent5"/>
          </a:lnRef>
          <a:fillRef idx="0">
            <a:schemeClr val="accent5"/>
          </a:fillRef>
          <a:effectRef idx="1">
            <a:schemeClr val="accent5"/>
          </a:effectRef>
          <a:fontRef idx="minor">
            <a:schemeClr val="tx1"/>
          </a:fontRef>
        </p:style>
      </p:cxnSp>
      <p:cxnSp>
        <p:nvCxnSpPr>
          <p:cNvPr id="742" name="Straight Connector 741">
            <a:extLst>
              <a:ext uri="{FF2B5EF4-FFF2-40B4-BE49-F238E27FC236}">
                <a16:creationId xmlns:a16="http://schemas.microsoft.com/office/drawing/2014/main" id="{1D5FCE34-4F5A-10D9-D16B-ADA3A5142688}"/>
              </a:ext>
            </a:extLst>
          </p:cNvPr>
          <p:cNvCxnSpPr>
            <a:cxnSpLocks/>
            <a:stCxn id="43" idx="5"/>
            <a:endCxn id="789" idx="0"/>
          </p:cNvCxnSpPr>
          <p:nvPr/>
        </p:nvCxnSpPr>
        <p:spPr>
          <a:xfrm>
            <a:off x="2800337" y="1757628"/>
            <a:ext cx="1589612" cy="45035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3" name="Straight Connector 742">
            <a:extLst>
              <a:ext uri="{FF2B5EF4-FFF2-40B4-BE49-F238E27FC236}">
                <a16:creationId xmlns:a16="http://schemas.microsoft.com/office/drawing/2014/main" id="{510F6E52-BE43-5C52-7628-AA2B016CDD88}"/>
              </a:ext>
            </a:extLst>
          </p:cNvPr>
          <p:cNvCxnSpPr>
            <a:cxnSpLocks/>
            <a:stCxn id="731" idx="1"/>
            <a:endCxn id="46" idx="0"/>
          </p:cNvCxnSpPr>
          <p:nvPr/>
        </p:nvCxnSpPr>
        <p:spPr>
          <a:xfrm flipH="1">
            <a:off x="7119214" y="2506269"/>
            <a:ext cx="178822" cy="81207"/>
          </a:xfrm>
          <a:prstGeom prst="line">
            <a:avLst/>
          </a:prstGeom>
        </p:spPr>
        <p:style>
          <a:lnRef idx="2">
            <a:schemeClr val="accent5"/>
          </a:lnRef>
          <a:fillRef idx="0">
            <a:schemeClr val="accent5"/>
          </a:fillRef>
          <a:effectRef idx="1">
            <a:schemeClr val="accent5"/>
          </a:effectRef>
          <a:fontRef idx="minor">
            <a:schemeClr val="tx1"/>
          </a:fontRef>
        </p:style>
      </p:cxnSp>
      <p:cxnSp>
        <p:nvCxnSpPr>
          <p:cNvPr id="744" name="Straight Connector 743">
            <a:extLst>
              <a:ext uri="{FF2B5EF4-FFF2-40B4-BE49-F238E27FC236}">
                <a16:creationId xmlns:a16="http://schemas.microsoft.com/office/drawing/2014/main" id="{59ED3A67-5579-022C-51F7-0F8F82FF7A4D}"/>
              </a:ext>
            </a:extLst>
          </p:cNvPr>
          <p:cNvCxnSpPr>
            <a:cxnSpLocks/>
            <a:stCxn id="44" idx="5"/>
            <a:endCxn id="731" idx="3"/>
          </p:cNvCxnSpPr>
          <p:nvPr/>
        </p:nvCxnSpPr>
        <p:spPr>
          <a:xfrm>
            <a:off x="6997928" y="1520075"/>
            <a:ext cx="182286" cy="158669"/>
          </a:xfrm>
          <a:prstGeom prst="line">
            <a:avLst/>
          </a:prstGeom>
        </p:spPr>
        <p:style>
          <a:lnRef idx="2">
            <a:schemeClr val="accent5"/>
          </a:lnRef>
          <a:fillRef idx="0">
            <a:schemeClr val="accent5"/>
          </a:fillRef>
          <a:effectRef idx="1">
            <a:schemeClr val="accent5"/>
          </a:effectRef>
          <a:fontRef idx="minor">
            <a:schemeClr val="tx1"/>
          </a:fontRef>
        </p:style>
      </p:cxnSp>
      <p:cxnSp>
        <p:nvCxnSpPr>
          <p:cNvPr id="745" name="Straight Connector 744">
            <a:extLst>
              <a:ext uri="{FF2B5EF4-FFF2-40B4-BE49-F238E27FC236}">
                <a16:creationId xmlns:a16="http://schemas.microsoft.com/office/drawing/2014/main" id="{A14AC3AD-88A2-2EE3-5867-A2D5A4A5EB5F}"/>
              </a:ext>
            </a:extLst>
          </p:cNvPr>
          <p:cNvCxnSpPr>
            <a:cxnSpLocks/>
            <a:stCxn id="733" idx="1"/>
            <a:endCxn id="47" idx="6"/>
          </p:cNvCxnSpPr>
          <p:nvPr/>
        </p:nvCxnSpPr>
        <p:spPr>
          <a:xfrm flipH="1">
            <a:off x="6727261" y="3849759"/>
            <a:ext cx="97970" cy="301767"/>
          </a:xfrm>
          <a:prstGeom prst="line">
            <a:avLst/>
          </a:prstGeom>
        </p:spPr>
        <p:style>
          <a:lnRef idx="2">
            <a:schemeClr val="accent5"/>
          </a:lnRef>
          <a:fillRef idx="0">
            <a:schemeClr val="accent5"/>
          </a:fillRef>
          <a:effectRef idx="1">
            <a:schemeClr val="accent5"/>
          </a:effectRef>
          <a:fontRef idx="minor">
            <a:schemeClr val="tx1"/>
          </a:fontRef>
        </p:style>
      </p:cxnSp>
      <p:cxnSp>
        <p:nvCxnSpPr>
          <p:cNvPr id="746" name="Straight Connector 745">
            <a:extLst>
              <a:ext uri="{FF2B5EF4-FFF2-40B4-BE49-F238E27FC236}">
                <a16:creationId xmlns:a16="http://schemas.microsoft.com/office/drawing/2014/main" id="{E357FB15-D1E9-F413-D7FB-7454BAC1DF74}"/>
              </a:ext>
            </a:extLst>
          </p:cNvPr>
          <p:cNvCxnSpPr>
            <a:cxnSpLocks/>
            <a:stCxn id="46" idx="4"/>
            <a:endCxn id="733" idx="3"/>
          </p:cNvCxnSpPr>
          <p:nvPr/>
        </p:nvCxnSpPr>
        <p:spPr>
          <a:xfrm flipH="1">
            <a:off x="7077563" y="3151832"/>
            <a:ext cx="41651" cy="141371"/>
          </a:xfrm>
          <a:prstGeom prst="line">
            <a:avLst/>
          </a:prstGeom>
        </p:spPr>
        <p:style>
          <a:lnRef idx="2">
            <a:schemeClr val="accent5"/>
          </a:lnRef>
          <a:fillRef idx="0">
            <a:schemeClr val="accent5"/>
          </a:fillRef>
          <a:effectRef idx="1">
            <a:schemeClr val="accent5"/>
          </a:effectRef>
          <a:fontRef idx="minor">
            <a:schemeClr val="tx1"/>
          </a:fontRef>
        </p:style>
      </p:cxnSp>
      <p:sp>
        <p:nvSpPr>
          <p:cNvPr id="789" name="Diamond 788">
            <a:extLst>
              <a:ext uri="{FF2B5EF4-FFF2-40B4-BE49-F238E27FC236}">
                <a16:creationId xmlns:a16="http://schemas.microsoft.com/office/drawing/2014/main" id="{88387AC2-4BC6-8B7E-82CC-5F99E6DA0DBA}"/>
              </a:ext>
            </a:extLst>
          </p:cNvPr>
          <p:cNvSpPr/>
          <p:nvPr/>
        </p:nvSpPr>
        <p:spPr>
          <a:xfrm rot="17126456">
            <a:off x="4723878" y="1724099"/>
            <a:ext cx="603468" cy="1318933"/>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799" name="Diamond 798">
            <a:extLst>
              <a:ext uri="{FF2B5EF4-FFF2-40B4-BE49-F238E27FC236}">
                <a16:creationId xmlns:a16="http://schemas.microsoft.com/office/drawing/2014/main" id="{4C4FD132-DCF3-4595-F94D-66E5E82CE1D5}"/>
              </a:ext>
            </a:extLst>
          </p:cNvPr>
          <p:cNvSpPr/>
          <p:nvPr/>
        </p:nvSpPr>
        <p:spPr>
          <a:xfrm rot="17643899">
            <a:off x="3572795" y="2124271"/>
            <a:ext cx="611086" cy="128163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cxnSp>
        <p:nvCxnSpPr>
          <p:cNvPr id="800" name="Straight Connector 799">
            <a:extLst>
              <a:ext uri="{FF2B5EF4-FFF2-40B4-BE49-F238E27FC236}">
                <a16:creationId xmlns:a16="http://schemas.microsoft.com/office/drawing/2014/main" id="{A4DFF398-6C77-618C-A4FC-D6A85F87DCE4}"/>
              </a:ext>
            </a:extLst>
          </p:cNvPr>
          <p:cNvCxnSpPr>
            <a:cxnSpLocks/>
            <a:stCxn id="799" idx="2"/>
            <a:endCxn id="47" idx="0"/>
          </p:cNvCxnSpPr>
          <p:nvPr/>
        </p:nvCxnSpPr>
        <p:spPr>
          <a:xfrm>
            <a:off x="4463458" y="3026396"/>
            <a:ext cx="1306541" cy="842952"/>
          </a:xfrm>
          <a:prstGeom prst="line">
            <a:avLst/>
          </a:prstGeom>
        </p:spPr>
        <p:style>
          <a:lnRef idx="2">
            <a:schemeClr val="accent5"/>
          </a:lnRef>
          <a:fillRef idx="0">
            <a:schemeClr val="accent5"/>
          </a:fillRef>
          <a:effectRef idx="1">
            <a:schemeClr val="accent5"/>
          </a:effectRef>
          <a:fontRef idx="minor">
            <a:schemeClr val="tx1"/>
          </a:fontRef>
        </p:style>
      </p:cxnSp>
      <p:cxnSp>
        <p:nvCxnSpPr>
          <p:cNvPr id="804" name="Straight Connector 803">
            <a:extLst>
              <a:ext uri="{FF2B5EF4-FFF2-40B4-BE49-F238E27FC236}">
                <a16:creationId xmlns:a16="http://schemas.microsoft.com/office/drawing/2014/main" id="{07A7B726-D4AB-E120-C488-44523F2EC1F2}"/>
              </a:ext>
            </a:extLst>
          </p:cNvPr>
          <p:cNvCxnSpPr>
            <a:cxnSpLocks/>
            <a:stCxn id="43" idx="4"/>
            <a:endCxn id="799" idx="0"/>
          </p:cNvCxnSpPr>
          <p:nvPr/>
        </p:nvCxnSpPr>
        <p:spPr>
          <a:xfrm>
            <a:off x="2168913" y="1849692"/>
            <a:ext cx="1124305" cy="654089"/>
          </a:xfrm>
          <a:prstGeom prst="line">
            <a:avLst/>
          </a:prstGeom>
        </p:spPr>
        <p:style>
          <a:lnRef idx="2">
            <a:schemeClr val="accent5"/>
          </a:lnRef>
          <a:fillRef idx="0">
            <a:schemeClr val="accent5"/>
          </a:fillRef>
          <a:effectRef idx="1">
            <a:schemeClr val="accent5"/>
          </a:effectRef>
          <a:fontRef idx="minor">
            <a:schemeClr val="tx1"/>
          </a:fontRef>
        </p:style>
      </p:cxnSp>
      <p:sp>
        <p:nvSpPr>
          <p:cNvPr id="846" name="Oval 845">
            <a:extLst>
              <a:ext uri="{FF2B5EF4-FFF2-40B4-BE49-F238E27FC236}">
                <a16:creationId xmlns:a16="http://schemas.microsoft.com/office/drawing/2014/main" id="{7E0DC673-52AE-E972-3EEF-690AF2675A29}"/>
              </a:ext>
            </a:extLst>
          </p:cNvPr>
          <p:cNvSpPr/>
          <p:nvPr/>
        </p:nvSpPr>
        <p:spPr>
          <a:xfrm>
            <a:off x="5769728" y="92122"/>
            <a:ext cx="1290129"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comment</a:t>
            </a:r>
            <a:endParaRPr lang="en-IN" sz="1000" dirty="0">
              <a:latin typeface="Times New Roman" panose="02020603050405020304" pitchFamily="18" charset="0"/>
              <a:cs typeface="Times New Roman" panose="02020603050405020304" pitchFamily="18" charset="0"/>
            </a:endParaRPr>
          </a:p>
        </p:txBody>
      </p:sp>
      <p:sp>
        <p:nvSpPr>
          <p:cNvPr id="847" name="Oval 846">
            <a:extLst>
              <a:ext uri="{FF2B5EF4-FFF2-40B4-BE49-F238E27FC236}">
                <a16:creationId xmlns:a16="http://schemas.microsoft.com/office/drawing/2014/main" id="{8AC85914-27AA-3E88-F86F-21DC41354D32}"/>
              </a:ext>
            </a:extLst>
          </p:cNvPr>
          <p:cNvSpPr/>
          <p:nvPr/>
        </p:nvSpPr>
        <p:spPr>
          <a:xfrm>
            <a:off x="7126613" y="58622"/>
            <a:ext cx="1044650" cy="2950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Author_id </a:t>
            </a:r>
            <a:endParaRPr lang="en-IN" sz="1000" dirty="0">
              <a:latin typeface="Times New Roman" panose="02020603050405020304" pitchFamily="18" charset="0"/>
              <a:cs typeface="Times New Roman" panose="02020603050405020304" pitchFamily="18" charset="0"/>
            </a:endParaRPr>
          </a:p>
        </p:txBody>
      </p:sp>
      <p:sp>
        <p:nvSpPr>
          <p:cNvPr id="848" name="Oval 847">
            <a:extLst>
              <a:ext uri="{FF2B5EF4-FFF2-40B4-BE49-F238E27FC236}">
                <a16:creationId xmlns:a16="http://schemas.microsoft.com/office/drawing/2014/main" id="{61788D71-6774-A897-A68D-E7BBAC2AF5B0}"/>
              </a:ext>
            </a:extLst>
          </p:cNvPr>
          <p:cNvSpPr/>
          <p:nvPr/>
        </p:nvSpPr>
        <p:spPr>
          <a:xfrm>
            <a:off x="5750800" y="528801"/>
            <a:ext cx="1411586" cy="3806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849" name="Oval 848">
            <a:extLst>
              <a:ext uri="{FF2B5EF4-FFF2-40B4-BE49-F238E27FC236}">
                <a16:creationId xmlns:a16="http://schemas.microsoft.com/office/drawing/2014/main" id="{B2833F4D-C1FE-7AE0-D65B-0166C93505AF}"/>
              </a:ext>
            </a:extLst>
          </p:cNvPr>
          <p:cNvSpPr/>
          <p:nvPr/>
        </p:nvSpPr>
        <p:spPr>
          <a:xfrm>
            <a:off x="7253589" y="428898"/>
            <a:ext cx="1156999" cy="239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Created_at</a:t>
            </a:r>
            <a:endParaRPr lang="en-IN" sz="1000" dirty="0">
              <a:latin typeface="Times New Roman" panose="02020603050405020304" pitchFamily="18" charset="0"/>
              <a:cs typeface="Times New Roman" panose="02020603050405020304" pitchFamily="18" charset="0"/>
            </a:endParaRPr>
          </a:p>
        </p:txBody>
      </p:sp>
      <p:sp>
        <p:nvSpPr>
          <p:cNvPr id="850" name="Oval 849">
            <a:extLst>
              <a:ext uri="{FF2B5EF4-FFF2-40B4-BE49-F238E27FC236}">
                <a16:creationId xmlns:a16="http://schemas.microsoft.com/office/drawing/2014/main" id="{91E071D7-1780-B4B8-471C-50E295A018D4}"/>
              </a:ext>
            </a:extLst>
          </p:cNvPr>
          <p:cNvSpPr/>
          <p:nvPr/>
        </p:nvSpPr>
        <p:spPr>
          <a:xfrm>
            <a:off x="7406247" y="705283"/>
            <a:ext cx="106154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Rating</a:t>
            </a:r>
            <a:endParaRPr lang="en-IN" sz="1000" dirty="0">
              <a:latin typeface="Times New Roman" panose="02020603050405020304" pitchFamily="18" charset="0"/>
              <a:cs typeface="Times New Roman" panose="02020603050405020304" pitchFamily="18" charset="0"/>
            </a:endParaRPr>
          </a:p>
        </p:txBody>
      </p:sp>
      <p:sp>
        <p:nvSpPr>
          <p:cNvPr id="857" name="Oval 856">
            <a:extLst>
              <a:ext uri="{FF2B5EF4-FFF2-40B4-BE49-F238E27FC236}">
                <a16:creationId xmlns:a16="http://schemas.microsoft.com/office/drawing/2014/main" id="{A7C297CF-2DEF-0423-68B5-E5164F361BB6}"/>
              </a:ext>
            </a:extLst>
          </p:cNvPr>
          <p:cNvSpPr/>
          <p:nvPr/>
        </p:nvSpPr>
        <p:spPr>
          <a:xfrm>
            <a:off x="4460528" y="372586"/>
            <a:ext cx="1485699" cy="3173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Review_id</a:t>
            </a:r>
            <a:endParaRPr lang="en-IN" sz="1000" dirty="0">
              <a:latin typeface="Times New Roman" panose="02020603050405020304" pitchFamily="18" charset="0"/>
              <a:cs typeface="Times New Roman" panose="02020603050405020304" pitchFamily="18" charset="0"/>
            </a:endParaRPr>
          </a:p>
        </p:txBody>
      </p:sp>
      <p:cxnSp>
        <p:nvCxnSpPr>
          <p:cNvPr id="858" name="Connector: Curved 857">
            <a:extLst>
              <a:ext uri="{FF2B5EF4-FFF2-40B4-BE49-F238E27FC236}">
                <a16:creationId xmlns:a16="http://schemas.microsoft.com/office/drawing/2014/main" id="{42618035-E00A-C719-53C2-97200A9106FE}"/>
              </a:ext>
            </a:extLst>
          </p:cNvPr>
          <p:cNvCxnSpPr>
            <a:cxnSpLocks/>
            <a:stCxn id="44" idx="0"/>
            <a:endCxn id="846" idx="5"/>
          </p:cNvCxnSpPr>
          <p:nvPr/>
        </p:nvCxnSpPr>
        <p:spPr>
          <a:xfrm rot="5400000" flipH="1" flipV="1">
            <a:off x="6239196" y="514593"/>
            <a:ext cx="812800" cy="450652"/>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64" name="Connector: Curved 863">
            <a:extLst>
              <a:ext uri="{FF2B5EF4-FFF2-40B4-BE49-F238E27FC236}">
                <a16:creationId xmlns:a16="http://schemas.microsoft.com/office/drawing/2014/main" id="{7C89A915-28DA-8801-3CD6-902502B053F2}"/>
              </a:ext>
            </a:extLst>
          </p:cNvPr>
          <p:cNvCxnSpPr>
            <a:cxnSpLocks/>
            <a:stCxn id="44" idx="0"/>
            <a:endCxn id="847" idx="3"/>
          </p:cNvCxnSpPr>
          <p:nvPr/>
        </p:nvCxnSpPr>
        <p:spPr>
          <a:xfrm rot="5400000" flipH="1" flipV="1">
            <a:off x="6431998" y="298719"/>
            <a:ext cx="835872" cy="859328"/>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67" name="Connector: Curved 866">
            <a:extLst>
              <a:ext uri="{FF2B5EF4-FFF2-40B4-BE49-F238E27FC236}">
                <a16:creationId xmlns:a16="http://schemas.microsoft.com/office/drawing/2014/main" id="{836FCB64-F8B9-1632-46D3-64039AAF23BA}"/>
              </a:ext>
            </a:extLst>
          </p:cNvPr>
          <p:cNvCxnSpPr>
            <a:cxnSpLocks/>
            <a:stCxn id="44" idx="6"/>
            <a:endCxn id="849" idx="4"/>
          </p:cNvCxnSpPr>
          <p:nvPr/>
        </p:nvCxnSpPr>
        <p:spPr>
          <a:xfrm flipV="1">
            <a:off x="7237202" y="668334"/>
            <a:ext cx="594887" cy="696926"/>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870" name="Connector: Curved 869">
            <a:extLst>
              <a:ext uri="{FF2B5EF4-FFF2-40B4-BE49-F238E27FC236}">
                <a16:creationId xmlns:a16="http://schemas.microsoft.com/office/drawing/2014/main" id="{168DA7D9-B089-F40C-261C-9143ED2D2B63}"/>
              </a:ext>
            </a:extLst>
          </p:cNvPr>
          <p:cNvCxnSpPr>
            <a:cxnSpLocks/>
            <a:stCxn id="44" idx="7"/>
            <a:endCxn id="848" idx="4"/>
          </p:cNvCxnSpPr>
          <p:nvPr/>
        </p:nvCxnSpPr>
        <p:spPr>
          <a:xfrm rot="16200000" flipV="1">
            <a:off x="6576756" y="789272"/>
            <a:ext cx="301011" cy="541335"/>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73" name="Connector: Curved 872">
            <a:extLst>
              <a:ext uri="{FF2B5EF4-FFF2-40B4-BE49-F238E27FC236}">
                <a16:creationId xmlns:a16="http://schemas.microsoft.com/office/drawing/2014/main" id="{969D4CFC-1517-A6EA-9415-368E11486DFE}"/>
              </a:ext>
            </a:extLst>
          </p:cNvPr>
          <p:cNvCxnSpPr>
            <a:cxnSpLocks/>
            <a:stCxn id="44" idx="6"/>
            <a:endCxn id="850" idx="4"/>
          </p:cNvCxnSpPr>
          <p:nvPr/>
        </p:nvCxnSpPr>
        <p:spPr>
          <a:xfrm flipV="1">
            <a:off x="7237202" y="988097"/>
            <a:ext cx="699817" cy="377163"/>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876" name="Connector: Curved 875">
            <a:extLst>
              <a:ext uri="{FF2B5EF4-FFF2-40B4-BE49-F238E27FC236}">
                <a16:creationId xmlns:a16="http://schemas.microsoft.com/office/drawing/2014/main" id="{DAEF9ECA-E1E9-57EC-B921-78753ABD57ED}"/>
              </a:ext>
            </a:extLst>
          </p:cNvPr>
          <p:cNvCxnSpPr>
            <a:cxnSpLocks/>
            <a:stCxn id="44" idx="0"/>
            <a:endCxn id="857" idx="5"/>
          </p:cNvCxnSpPr>
          <p:nvPr/>
        </p:nvCxnSpPr>
        <p:spPr>
          <a:xfrm rot="16200000" flipV="1">
            <a:off x="5823043" y="549091"/>
            <a:ext cx="502837" cy="69161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sp>
        <p:nvSpPr>
          <p:cNvPr id="922" name="Oval 921">
            <a:extLst>
              <a:ext uri="{FF2B5EF4-FFF2-40B4-BE49-F238E27FC236}">
                <a16:creationId xmlns:a16="http://schemas.microsoft.com/office/drawing/2014/main" id="{68144955-2A71-C578-BBDE-39F889641CF9}"/>
              </a:ext>
            </a:extLst>
          </p:cNvPr>
          <p:cNvSpPr/>
          <p:nvPr/>
        </p:nvSpPr>
        <p:spPr>
          <a:xfrm>
            <a:off x="8050580" y="2795658"/>
            <a:ext cx="108044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Rents_id</a:t>
            </a:r>
            <a:endParaRPr lang="en-IN" sz="1000" dirty="0">
              <a:latin typeface="Times New Roman" panose="02020603050405020304" pitchFamily="18" charset="0"/>
              <a:cs typeface="Times New Roman" panose="02020603050405020304" pitchFamily="18" charset="0"/>
            </a:endParaRPr>
          </a:p>
        </p:txBody>
      </p:sp>
      <p:sp>
        <p:nvSpPr>
          <p:cNvPr id="923" name="Oval 922">
            <a:extLst>
              <a:ext uri="{FF2B5EF4-FFF2-40B4-BE49-F238E27FC236}">
                <a16:creationId xmlns:a16="http://schemas.microsoft.com/office/drawing/2014/main" id="{DA381E4E-E9B8-2CF2-EBC0-4D33F6B702AA}"/>
              </a:ext>
            </a:extLst>
          </p:cNvPr>
          <p:cNvSpPr/>
          <p:nvPr/>
        </p:nvSpPr>
        <p:spPr>
          <a:xfrm>
            <a:off x="7692320" y="1433070"/>
            <a:ext cx="1113758" cy="285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end_date </a:t>
            </a:r>
            <a:endParaRPr lang="en-IN" sz="1000" dirty="0">
              <a:latin typeface="Times New Roman" panose="02020603050405020304" pitchFamily="18" charset="0"/>
              <a:cs typeface="Times New Roman" panose="02020603050405020304" pitchFamily="18" charset="0"/>
            </a:endParaRPr>
          </a:p>
        </p:txBody>
      </p:sp>
      <p:sp>
        <p:nvSpPr>
          <p:cNvPr id="924" name="Oval 923">
            <a:extLst>
              <a:ext uri="{FF2B5EF4-FFF2-40B4-BE49-F238E27FC236}">
                <a16:creationId xmlns:a16="http://schemas.microsoft.com/office/drawing/2014/main" id="{0568B7F1-B44B-7C54-08B3-271319E5C101}"/>
              </a:ext>
            </a:extLst>
          </p:cNvPr>
          <p:cNvSpPr/>
          <p:nvPr/>
        </p:nvSpPr>
        <p:spPr>
          <a:xfrm>
            <a:off x="7719438" y="3287532"/>
            <a:ext cx="1411586" cy="3806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925" name="Oval 924">
            <a:extLst>
              <a:ext uri="{FF2B5EF4-FFF2-40B4-BE49-F238E27FC236}">
                <a16:creationId xmlns:a16="http://schemas.microsoft.com/office/drawing/2014/main" id="{0DB3F71F-A77A-4605-7B21-6B2AF06F4ED0}"/>
              </a:ext>
            </a:extLst>
          </p:cNvPr>
          <p:cNvSpPr/>
          <p:nvPr/>
        </p:nvSpPr>
        <p:spPr>
          <a:xfrm>
            <a:off x="7951565" y="1845820"/>
            <a:ext cx="1006571" cy="3504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926" name="Oval 925">
            <a:extLst>
              <a:ext uri="{FF2B5EF4-FFF2-40B4-BE49-F238E27FC236}">
                <a16:creationId xmlns:a16="http://schemas.microsoft.com/office/drawing/2014/main" id="{CC028BB1-06CA-6F4B-4293-CB3D69A16C20}"/>
              </a:ext>
            </a:extLst>
          </p:cNvPr>
          <p:cNvSpPr/>
          <p:nvPr/>
        </p:nvSpPr>
        <p:spPr>
          <a:xfrm>
            <a:off x="7873759" y="2308463"/>
            <a:ext cx="1207406"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start_date </a:t>
            </a:r>
            <a:endParaRPr lang="en-IN" sz="1000" dirty="0">
              <a:latin typeface="Times New Roman" panose="02020603050405020304" pitchFamily="18" charset="0"/>
              <a:cs typeface="Times New Roman" panose="02020603050405020304" pitchFamily="18" charset="0"/>
            </a:endParaRPr>
          </a:p>
        </p:txBody>
      </p:sp>
      <p:cxnSp>
        <p:nvCxnSpPr>
          <p:cNvPr id="967" name="Connector: Curved 966">
            <a:extLst>
              <a:ext uri="{FF2B5EF4-FFF2-40B4-BE49-F238E27FC236}">
                <a16:creationId xmlns:a16="http://schemas.microsoft.com/office/drawing/2014/main" id="{D520EB47-D4DE-1F3D-474A-103FCFAF6E26}"/>
              </a:ext>
            </a:extLst>
          </p:cNvPr>
          <p:cNvCxnSpPr>
            <a:stCxn id="46" idx="7"/>
            <a:endCxn id="923" idx="3"/>
          </p:cNvCxnSpPr>
          <p:nvPr/>
        </p:nvCxnSpPr>
        <p:spPr>
          <a:xfrm rot="5400000" flipH="1" flipV="1">
            <a:off x="7250419" y="2065117"/>
            <a:ext cx="993494" cy="216520"/>
          </a:xfrm>
          <a:prstGeom prst="curvedConnector3">
            <a:avLst>
              <a:gd name="adj1" fmla="val 67976"/>
            </a:avLst>
          </a:prstGeom>
        </p:spPr>
        <p:style>
          <a:lnRef idx="3">
            <a:schemeClr val="accent4"/>
          </a:lnRef>
          <a:fillRef idx="0">
            <a:schemeClr val="accent4"/>
          </a:fillRef>
          <a:effectRef idx="2">
            <a:schemeClr val="accent4"/>
          </a:effectRef>
          <a:fontRef idx="minor">
            <a:schemeClr val="tx1"/>
          </a:fontRef>
        </p:style>
      </p:cxnSp>
      <p:cxnSp>
        <p:nvCxnSpPr>
          <p:cNvPr id="968" name="Connector: Curved 967">
            <a:extLst>
              <a:ext uri="{FF2B5EF4-FFF2-40B4-BE49-F238E27FC236}">
                <a16:creationId xmlns:a16="http://schemas.microsoft.com/office/drawing/2014/main" id="{DBDCC78C-F397-EC88-C568-054FEF0533F7}"/>
              </a:ext>
            </a:extLst>
          </p:cNvPr>
          <p:cNvCxnSpPr>
            <a:cxnSpLocks/>
            <a:stCxn id="46" idx="7"/>
            <a:endCxn id="925" idx="2"/>
          </p:cNvCxnSpPr>
          <p:nvPr/>
        </p:nvCxnSpPr>
        <p:spPr>
          <a:xfrm rot="5400000" flipH="1" flipV="1">
            <a:off x="7470707" y="2189267"/>
            <a:ext cx="649057" cy="312659"/>
          </a:xfrm>
          <a:prstGeom prst="curvedConnector2">
            <a:avLst/>
          </a:prstGeom>
        </p:spPr>
        <p:style>
          <a:lnRef idx="3">
            <a:schemeClr val="accent4"/>
          </a:lnRef>
          <a:fillRef idx="0">
            <a:schemeClr val="accent4"/>
          </a:fillRef>
          <a:effectRef idx="2">
            <a:schemeClr val="accent4"/>
          </a:effectRef>
          <a:fontRef idx="minor">
            <a:schemeClr val="tx1"/>
          </a:fontRef>
        </p:style>
      </p:cxnSp>
      <p:cxnSp>
        <p:nvCxnSpPr>
          <p:cNvPr id="971" name="Connector: Curved 970">
            <a:extLst>
              <a:ext uri="{FF2B5EF4-FFF2-40B4-BE49-F238E27FC236}">
                <a16:creationId xmlns:a16="http://schemas.microsoft.com/office/drawing/2014/main" id="{FF22B525-CC79-D8AE-1040-0A269F2F6267}"/>
              </a:ext>
            </a:extLst>
          </p:cNvPr>
          <p:cNvCxnSpPr>
            <a:cxnSpLocks/>
            <a:stCxn id="46" idx="5"/>
            <a:endCxn id="926" idx="3"/>
          </p:cNvCxnSpPr>
          <p:nvPr/>
        </p:nvCxnSpPr>
        <p:spPr>
          <a:xfrm rot="5400000" flipH="1" flipV="1">
            <a:off x="7585081" y="2603685"/>
            <a:ext cx="519324" cy="411674"/>
          </a:xfrm>
          <a:prstGeom prst="curvedConnector3">
            <a:avLst>
              <a:gd name="adj1" fmla="val 12973"/>
            </a:avLst>
          </a:prstGeom>
        </p:spPr>
        <p:style>
          <a:lnRef idx="3">
            <a:schemeClr val="accent4"/>
          </a:lnRef>
          <a:fillRef idx="0">
            <a:schemeClr val="accent4"/>
          </a:fillRef>
          <a:effectRef idx="2">
            <a:schemeClr val="accent4"/>
          </a:effectRef>
          <a:fontRef idx="minor">
            <a:schemeClr val="tx1"/>
          </a:fontRef>
        </p:style>
      </p:cxnSp>
      <p:cxnSp>
        <p:nvCxnSpPr>
          <p:cNvPr id="974" name="Connector: Curved 973">
            <a:extLst>
              <a:ext uri="{FF2B5EF4-FFF2-40B4-BE49-F238E27FC236}">
                <a16:creationId xmlns:a16="http://schemas.microsoft.com/office/drawing/2014/main" id="{2255A4E7-8F59-1936-6E22-3F816499D576}"/>
              </a:ext>
            </a:extLst>
          </p:cNvPr>
          <p:cNvCxnSpPr>
            <a:cxnSpLocks/>
            <a:stCxn id="46" idx="5"/>
            <a:endCxn id="922" idx="3"/>
          </p:cNvCxnSpPr>
          <p:nvPr/>
        </p:nvCxnSpPr>
        <p:spPr>
          <a:xfrm rot="5400000" flipH="1" flipV="1">
            <a:off x="7907791" y="2768169"/>
            <a:ext cx="32129" cy="569901"/>
          </a:xfrm>
          <a:prstGeom prst="curvedConnector3">
            <a:avLst>
              <a:gd name="adj1" fmla="val -257238"/>
            </a:avLst>
          </a:prstGeom>
        </p:spPr>
        <p:style>
          <a:lnRef idx="3">
            <a:schemeClr val="accent4"/>
          </a:lnRef>
          <a:fillRef idx="0">
            <a:schemeClr val="accent4"/>
          </a:fillRef>
          <a:effectRef idx="2">
            <a:schemeClr val="accent4"/>
          </a:effectRef>
          <a:fontRef idx="minor">
            <a:schemeClr val="tx1"/>
          </a:fontRef>
        </p:style>
      </p:cxnSp>
      <p:cxnSp>
        <p:nvCxnSpPr>
          <p:cNvPr id="978" name="Connector: Curved 977">
            <a:extLst>
              <a:ext uri="{FF2B5EF4-FFF2-40B4-BE49-F238E27FC236}">
                <a16:creationId xmlns:a16="http://schemas.microsoft.com/office/drawing/2014/main" id="{2EBFACD0-4452-DA85-3202-CF6C97CC0CFC}"/>
              </a:ext>
            </a:extLst>
          </p:cNvPr>
          <p:cNvCxnSpPr>
            <a:cxnSpLocks/>
            <a:stCxn id="46" idx="5"/>
            <a:endCxn id="924" idx="2"/>
          </p:cNvCxnSpPr>
          <p:nvPr/>
        </p:nvCxnSpPr>
        <p:spPr>
          <a:xfrm rot="16200000" flipH="1">
            <a:off x="7474840" y="3233250"/>
            <a:ext cx="408665" cy="80532"/>
          </a:xfrm>
          <a:prstGeom prst="curvedConnector2">
            <a:avLst/>
          </a:prstGeom>
        </p:spPr>
        <p:style>
          <a:lnRef idx="3">
            <a:schemeClr val="accent4"/>
          </a:lnRef>
          <a:fillRef idx="0">
            <a:schemeClr val="accent4"/>
          </a:fillRef>
          <a:effectRef idx="2">
            <a:schemeClr val="accent4"/>
          </a:effectRef>
          <a:fontRef idx="minor">
            <a:schemeClr val="tx1"/>
          </a:fontRef>
        </p:style>
      </p:cxnSp>
      <p:sp>
        <p:nvSpPr>
          <p:cNvPr id="1009" name="Oval 1008">
            <a:extLst>
              <a:ext uri="{FF2B5EF4-FFF2-40B4-BE49-F238E27FC236}">
                <a16:creationId xmlns:a16="http://schemas.microsoft.com/office/drawing/2014/main" id="{78DB3A02-4DB7-CD9C-F09B-186617F49611}"/>
              </a:ext>
            </a:extLst>
          </p:cNvPr>
          <p:cNvSpPr/>
          <p:nvPr/>
        </p:nvSpPr>
        <p:spPr>
          <a:xfrm>
            <a:off x="3982436" y="4648040"/>
            <a:ext cx="116528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menu_id</a:t>
            </a:r>
            <a:endParaRPr lang="en-IN" sz="1000" dirty="0">
              <a:latin typeface="Times New Roman" panose="02020603050405020304" pitchFamily="18" charset="0"/>
              <a:cs typeface="Times New Roman" panose="02020603050405020304" pitchFamily="18" charset="0"/>
            </a:endParaRPr>
          </a:p>
        </p:txBody>
      </p:sp>
      <p:sp>
        <p:nvSpPr>
          <p:cNvPr id="1010" name="Oval 1009">
            <a:extLst>
              <a:ext uri="{FF2B5EF4-FFF2-40B4-BE49-F238E27FC236}">
                <a16:creationId xmlns:a16="http://schemas.microsoft.com/office/drawing/2014/main" id="{35D2B696-5D69-BA64-CB8F-6F00F692B62C}"/>
              </a:ext>
            </a:extLst>
          </p:cNvPr>
          <p:cNvSpPr/>
          <p:nvPr/>
        </p:nvSpPr>
        <p:spPr>
          <a:xfrm>
            <a:off x="7406247" y="4007873"/>
            <a:ext cx="1149651" cy="2950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food_items</a:t>
            </a:r>
            <a:endParaRPr lang="en-IN" sz="1000" dirty="0">
              <a:latin typeface="Times New Roman" panose="02020603050405020304" pitchFamily="18" charset="0"/>
              <a:cs typeface="Times New Roman" panose="02020603050405020304" pitchFamily="18" charset="0"/>
            </a:endParaRPr>
          </a:p>
        </p:txBody>
      </p:sp>
      <p:sp>
        <p:nvSpPr>
          <p:cNvPr id="1011" name="Oval 1010">
            <a:extLst>
              <a:ext uri="{FF2B5EF4-FFF2-40B4-BE49-F238E27FC236}">
                <a16:creationId xmlns:a16="http://schemas.microsoft.com/office/drawing/2014/main" id="{006CCD26-D96B-9FB7-D3E9-A6C2E9BEAA2E}"/>
              </a:ext>
            </a:extLst>
          </p:cNvPr>
          <p:cNvSpPr/>
          <p:nvPr/>
        </p:nvSpPr>
        <p:spPr>
          <a:xfrm>
            <a:off x="6788691" y="4809959"/>
            <a:ext cx="1061544" cy="2828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1012" name="Oval 1011">
            <a:extLst>
              <a:ext uri="{FF2B5EF4-FFF2-40B4-BE49-F238E27FC236}">
                <a16:creationId xmlns:a16="http://schemas.microsoft.com/office/drawing/2014/main" id="{0681AC20-A289-7E6C-C669-ED6FA24BB826}"/>
              </a:ext>
            </a:extLst>
          </p:cNvPr>
          <p:cNvSpPr/>
          <p:nvPr/>
        </p:nvSpPr>
        <p:spPr>
          <a:xfrm>
            <a:off x="7700296" y="4496120"/>
            <a:ext cx="921050" cy="2421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price </a:t>
            </a:r>
            <a:endParaRPr lang="en-IN" sz="1000" dirty="0">
              <a:latin typeface="Times New Roman" panose="02020603050405020304" pitchFamily="18" charset="0"/>
              <a:cs typeface="Times New Roman" panose="02020603050405020304" pitchFamily="18" charset="0"/>
            </a:endParaRPr>
          </a:p>
        </p:txBody>
      </p:sp>
      <p:sp>
        <p:nvSpPr>
          <p:cNvPr id="1013" name="Oval 1012">
            <a:extLst>
              <a:ext uri="{FF2B5EF4-FFF2-40B4-BE49-F238E27FC236}">
                <a16:creationId xmlns:a16="http://schemas.microsoft.com/office/drawing/2014/main" id="{1CFA4775-8140-6DD6-231A-7C31D010AC45}"/>
              </a:ext>
            </a:extLst>
          </p:cNvPr>
          <p:cNvSpPr/>
          <p:nvPr/>
        </p:nvSpPr>
        <p:spPr>
          <a:xfrm>
            <a:off x="5323141" y="4682840"/>
            <a:ext cx="1290129"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item_type</a:t>
            </a:r>
            <a:endParaRPr lang="en-IN" sz="1000" dirty="0">
              <a:latin typeface="Times New Roman" panose="02020603050405020304" pitchFamily="18" charset="0"/>
              <a:cs typeface="Times New Roman" panose="02020603050405020304" pitchFamily="18" charset="0"/>
            </a:endParaRPr>
          </a:p>
        </p:txBody>
      </p:sp>
      <p:cxnSp>
        <p:nvCxnSpPr>
          <p:cNvPr id="1030" name="Connector: Curved 1029">
            <a:extLst>
              <a:ext uri="{FF2B5EF4-FFF2-40B4-BE49-F238E27FC236}">
                <a16:creationId xmlns:a16="http://schemas.microsoft.com/office/drawing/2014/main" id="{81EE8DC4-2FA4-7204-85E7-31B530F99C64}"/>
              </a:ext>
            </a:extLst>
          </p:cNvPr>
          <p:cNvCxnSpPr>
            <a:cxnSpLocks/>
            <a:stCxn id="1010" idx="2"/>
            <a:endCxn id="47" idx="5"/>
          </p:cNvCxnSpPr>
          <p:nvPr/>
        </p:nvCxnSpPr>
        <p:spPr>
          <a:xfrm rot="10800000" flipV="1">
            <a:off x="6446885" y="4155402"/>
            <a:ext cx="959362" cy="195653"/>
          </a:xfrm>
          <a:prstGeom prst="curvedConnector4">
            <a:avLst>
              <a:gd name="adj1" fmla="val 35387"/>
              <a:gd name="adj2" fmla="val 109381"/>
            </a:avLst>
          </a:prstGeom>
        </p:spPr>
        <p:style>
          <a:lnRef idx="2">
            <a:schemeClr val="accent6"/>
          </a:lnRef>
          <a:fillRef idx="0">
            <a:schemeClr val="accent6"/>
          </a:fillRef>
          <a:effectRef idx="1">
            <a:schemeClr val="accent6"/>
          </a:effectRef>
          <a:fontRef idx="minor">
            <a:schemeClr val="tx1"/>
          </a:fontRef>
        </p:style>
      </p:cxnSp>
      <p:cxnSp>
        <p:nvCxnSpPr>
          <p:cNvPr id="1037" name="Connector: Curved 1036">
            <a:extLst>
              <a:ext uri="{FF2B5EF4-FFF2-40B4-BE49-F238E27FC236}">
                <a16:creationId xmlns:a16="http://schemas.microsoft.com/office/drawing/2014/main" id="{C6761580-9AEF-7C17-0177-9DADCA314B06}"/>
              </a:ext>
            </a:extLst>
          </p:cNvPr>
          <p:cNvCxnSpPr>
            <a:cxnSpLocks/>
            <a:stCxn id="1012" idx="1"/>
            <a:endCxn id="47" idx="5"/>
          </p:cNvCxnSpPr>
          <p:nvPr/>
        </p:nvCxnSpPr>
        <p:spPr>
          <a:xfrm rot="16200000" flipV="1">
            <a:off x="7050770" y="3747171"/>
            <a:ext cx="180526" cy="1388296"/>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0" name="Connector: Curved 1039">
            <a:extLst>
              <a:ext uri="{FF2B5EF4-FFF2-40B4-BE49-F238E27FC236}">
                <a16:creationId xmlns:a16="http://schemas.microsoft.com/office/drawing/2014/main" id="{F8308881-2439-E4DD-5F90-AEBAFA47A0D4}"/>
              </a:ext>
            </a:extLst>
          </p:cNvPr>
          <p:cNvCxnSpPr>
            <a:cxnSpLocks/>
            <a:stCxn id="1011" idx="0"/>
            <a:endCxn id="47" idx="5"/>
          </p:cNvCxnSpPr>
          <p:nvPr/>
        </p:nvCxnSpPr>
        <p:spPr>
          <a:xfrm rot="16200000" flipV="1">
            <a:off x="6653723" y="4144219"/>
            <a:ext cx="458903" cy="872578"/>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3" name="Connector: Curved 1042">
            <a:extLst>
              <a:ext uri="{FF2B5EF4-FFF2-40B4-BE49-F238E27FC236}">
                <a16:creationId xmlns:a16="http://schemas.microsoft.com/office/drawing/2014/main" id="{A6ADAEFC-FD7E-0C81-0134-97CC54FDC1EB}"/>
              </a:ext>
            </a:extLst>
          </p:cNvPr>
          <p:cNvCxnSpPr>
            <a:cxnSpLocks/>
            <a:stCxn id="1013" idx="0"/>
            <a:endCxn id="47" idx="5"/>
          </p:cNvCxnSpPr>
          <p:nvPr/>
        </p:nvCxnSpPr>
        <p:spPr>
          <a:xfrm rot="5400000" flipH="1" flipV="1">
            <a:off x="6041653" y="4277609"/>
            <a:ext cx="331784" cy="47867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6" name="Connector: Curved 1045">
            <a:extLst>
              <a:ext uri="{FF2B5EF4-FFF2-40B4-BE49-F238E27FC236}">
                <a16:creationId xmlns:a16="http://schemas.microsoft.com/office/drawing/2014/main" id="{7A705D06-1732-36FE-2CF1-2E825246B815}"/>
              </a:ext>
            </a:extLst>
          </p:cNvPr>
          <p:cNvCxnSpPr>
            <a:cxnSpLocks/>
            <a:stCxn id="1009" idx="6"/>
          </p:cNvCxnSpPr>
          <p:nvPr/>
        </p:nvCxnSpPr>
        <p:spPr>
          <a:xfrm flipV="1">
            <a:off x="5147720" y="4384268"/>
            <a:ext cx="157361" cy="405179"/>
          </a:xfrm>
          <a:prstGeom prst="curvedConnector2">
            <a:avLst/>
          </a:prstGeom>
        </p:spPr>
        <p:style>
          <a:lnRef idx="2">
            <a:schemeClr val="accent6"/>
          </a:lnRef>
          <a:fillRef idx="0">
            <a:schemeClr val="accent6"/>
          </a:fillRef>
          <a:effectRef idx="1">
            <a:schemeClr val="accent6"/>
          </a:effectRef>
          <a:fontRef idx="minor">
            <a:schemeClr val="tx1"/>
          </a:fontRef>
        </p:style>
      </p:cxnSp>
      <p:sp>
        <p:nvSpPr>
          <p:cNvPr id="1069" name="Oval 1068">
            <a:extLst>
              <a:ext uri="{FF2B5EF4-FFF2-40B4-BE49-F238E27FC236}">
                <a16:creationId xmlns:a16="http://schemas.microsoft.com/office/drawing/2014/main" id="{8C54B0A4-6318-4386-1439-B92C86FB65E6}"/>
              </a:ext>
            </a:extLst>
          </p:cNvPr>
          <p:cNvSpPr/>
          <p:nvPr/>
        </p:nvSpPr>
        <p:spPr>
          <a:xfrm>
            <a:off x="100721" y="3235986"/>
            <a:ext cx="116528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1070" name="Oval 1069">
            <a:extLst>
              <a:ext uri="{FF2B5EF4-FFF2-40B4-BE49-F238E27FC236}">
                <a16:creationId xmlns:a16="http://schemas.microsoft.com/office/drawing/2014/main" id="{081FBEEB-C414-58BF-AA6F-3B5A7C7A267A}"/>
              </a:ext>
            </a:extLst>
          </p:cNvPr>
          <p:cNvSpPr/>
          <p:nvPr/>
        </p:nvSpPr>
        <p:spPr>
          <a:xfrm>
            <a:off x="33920" y="4144084"/>
            <a:ext cx="1061544" cy="2828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1071" name="Oval 1070">
            <a:extLst>
              <a:ext uri="{FF2B5EF4-FFF2-40B4-BE49-F238E27FC236}">
                <a16:creationId xmlns:a16="http://schemas.microsoft.com/office/drawing/2014/main" id="{0EBD8FCB-2763-83EF-A167-F6FDE12B1DA2}"/>
              </a:ext>
            </a:extLst>
          </p:cNvPr>
          <p:cNvSpPr/>
          <p:nvPr/>
        </p:nvSpPr>
        <p:spPr>
          <a:xfrm>
            <a:off x="888789" y="4467112"/>
            <a:ext cx="921050" cy="2421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Email </a:t>
            </a:r>
            <a:endParaRPr lang="en-IN" sz="1000" dirty="0">
              <a:latin typeface="Times New Roman" panose="02020603050405020304" pitchFamily="18" charset="0"/>
              <a:cs typeface="Times New Roman" panose="02020603050405020304" pitchFamily="18" charset="0"/>
            </a:endParaRPr>
          </a:p>
        </p:txBody>
      </p:sp>
      <p:sp>
        <p:nvSpPr>
          <p:cNvPr id="1072" name="Oval 1071">
            <a:extLst>
              <a:ext uri="{FF2B5EF4-FFF2-40B4-BE49-F238E27FC236}">
                <a16:creationId xmlns:a16="http://schemas.microsoft.com/office/drawing/2014/main" id="{8AA5B2A9-846B-7A2A-EC38-68BEC78AEFF0}"/>
              </a:ext>
            </a:extLst>
          </p:cNvPr>
          <p:cNvSpPr/>
          <p:nvPr/>
        </p:nvSpPr>
        <p:spPr>
          <a:xfrm>
            <a:off x="39283" y="3704087"/>
            <a:ext cx="1065927" cy="2327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Username</a:t>
            </a:r>
            <a:endParaRPr lang="en-IN" sz="1000" dirty="0">
              <a:latin typeface="Times New Roman" panose="02020603050405020304" pitchFamily="18" charset="0"/>
              <a:cs typeface="Times New Roman" panose="02020603050405020304" pitchFamily="18" charset="0"/>
            </a:endParaRPr>
          </a:p>
        </p:txBody>
      </p:sp>
      <p:cxnSp>
        <p:nvCxnSpPr>
          <p:cNvPr id="1075" name="Connector: Curved 1074">
            <a:extLst>
              <a:ext uri="{FF2B5EF4-FFF2-40B4-BE49-F238E27FC236}">
                <a16:creationId xmlns:a16="http://schemas.microsoft.com/office/drawing/2014/main" id="{3D9324B0-54D1-66A6-8C4A-7FA155050244}"/>
              </a:ext>
            </a:extLst>
          </p:cNvPr>
          <p:cNvCxnSpPr>
            <a:cxnSpLocks/>
            <a:stCxn id="2" idx="0"/>
            <a:endCxn id="1069" idx="6"/>
          </p:cNvCxnSpPr>
          <p:nvPr/>
        </p:nvCxnSpPr>
        <p:spPr>
          <a:xfrm rot="16200000" flipV="1">
            <a:off x="1705563" y="2937835"/>
            <a:ext cx="186436" cy="1065552"/>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1079" name="Connector: Curved 1078">
            <a:extLst>
              <a:ext uri="{FF2B5EF4-FFF2-40B4-BE49-F238E27FC236}">
                <a16:creationId xmlns:a16="http://schemas.microsoft.com/office/drawing/2014/main" id="{3F5E4E89-FB9B-1A7B-BB6E-3D6A7EEB2F95}"/>
              </a:ext>
            </a:extLst>
          </p:cNvPr>
          <p:cNvCxnSpPr>
            <a:cxnSpLocks/>
            <a:stCxn id="2" idx="1"/>
            <a:endCxn id="1072" idx="5"/>
          </p:cNvCxnSpPr>
          <p:nvPr/>
        </p:nvCxnSpPr>
        <p:spPr>
          <a:xfrm rot="10800000">
            <a:off x="949110" y="3902755"/>
            <a:ext cx="571817" cy="22296"/>
          </a:xfrm>
          <a:prstGeom prst="curvedConnector4">
            <a:avLst>
              <a:gd name="adj1" fmla="val 36350"/>
              <a:gd name="adj2" fmla="val -50139"/>
            </a:avLst>
          </a:prstGeom>
        </p:spPr>
        <p:style>
          <a:lnRef idx="2">
            <a:schemeClr val="accent6"/>
          </a:lnRef>
          <a:fillRef idx="0">
            <a:schemeClr val="accent6"/>
          </a:fillRef>
          <a:effectRef idx="1">
            <a:schemeClr val="accent6"/>
          </a:effectRef>
          <a:fontRef idx="minor">
            <a:schemeClr val="tx1"/>
          </a:fontRef>
        </p:style>
      </p:cxnSp>
      <p:cxnSp>
        <p:nvCxnSpPr>
          <p:cNvPr id="1094" name="Connector: Curved 1093">
            <a:extLst>
              <a:ext uri="{FF2B5EF4-FFF2-40B4-BE49-F238E27FC236}">
                <a16:creationId xmlns:a16="http://schemas.microsoft.com/office/drawing/2014/main" id="{E837460A-0E77-40C9-09EC-7D51451171DA}"/>
              </a:ext>
            </a:extLst>
          </p:cNvPr>
          <p:cNvCxnSpPr>
            <a:cxnSpLocks/>
            <a:stCxn id="2" idx="1"/>
            <a:endCxn id="1070" idx="6"/>
          </p:cNvCxnSpPr>
          <p:nvPr/>
        </p:nvCxnSpPr>
        <p:spPr>
          <a:xfrm rot="10800000" flipV="1">
            <a:off x="1095464" y="3925050"/>
            <a:ext cx="425462" cy="360441"/>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97" name="Connector: Curved 1096">
            <a:extLst>
              <a:ext uri="{FF2B5EF4-FFF2-40B4-BE49-F238E27FC236}">
                <a16:creationId xmlns:a16="http://schemas.microsoft.com/office/drawing/2014/main" id="{666CD426-1F01-6D29-AB9C-78AD2C50D2B5}"/>
              </a:ext>
            </a:extLst>
          </p:cNvPr>
          <p:cNvCxnSpPr>
            <a:cxnSpLocks/>
            <a:stCxn id="2" idx="2"/>
            <a:endCxn id="1071" idx="0"/>
          </p:cNvCxnSpPr>
          <p:nvPr/>
        </p:nvCxnSpPr>
        <p:spPr>
          <a:xfrm rot="5400000">
            <a:off x="1750017" y="3885571"/>
            <a:ext cx="180839" cy="982243"/>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sp>
        <p:nvSpPr>
          <p:cNvPr id="39" name="TextBox 38">
            <a:extLst>
              <a:ext uri="{FF2B5EF4-FFF2-40B4-BE49-F238E27FC236}">
                <a16:creationId xmlns:a16="http://schemas.microsoft.com/office/drawing/2014/main" id="{13D8D6FA-43F3-4DB7-BD91-F3E911220787}"/>
              </a:ext>
            </a:extLst>
          </p:cNvPr>
          <p:cNvSpPr txBox="1"/>
          <p:nvPr/>
        </p:nvSpPr>
        <p:spPr>
          <a:xfrm rot="1176901">
            <a:off x="4393415" y="2250279"/>
            <a:ext cx="1313701" cy="246221"/>
          </a:xfrm>
          <a:prstGeom prst="rect">
            <a:avLst/>
          </a:prstGeom>
          <a:noFill/>
        </p:spPr>
        <p:txBody>
          <a:bodyPr wrap="square" rtlCol="0">
            <a:spAutoFit/>
          </a:bodyPr>
          <a:lstStyle/>
          <a:p>
            <a:pPr algn="ctr"/>
            <a:r>
              <a:rPr lang="en-IN" sz="1000" dirty="0">
                <a:solidFill>
                  <a:schemeClr val="bg1">
                    <a:lumMod val="95000"/>
                  </a:schemeClr>
                </a:solidFill>
                <a:latin typeface="Times New Roman" panose="02020603050405020304" pitchFamily="18" charset="0"/>
                <a:cs typeface="Times New Roman" panose="02020603050405020304" pitchFamily="18" charset="0"/>
              </a:rPr>
              <a:t>List the property</a:t>
            </a:r>
          </a:p>
        </p:txBody>
      </p:sp>
      <p:sp>
        <p:nvSpPr>
          <p:cNvPr id="906" name="TextBox 905">
            <a:extLst>
              <a:ext uri="{FF2B5EF4-FFF2-40B4-BE49-F238E27FC236}">
                <a16:creationId xmlns:a16="http://schemas.microsoft.com/office/drawing/2014/main" id="{861F6FA5-5F83-7957-4CDF-9BFD3DEC585F}"/>
              </a:ext>
            </a:extLst>
          </p:cNvPr>
          <p:cNvSpPr txBox="1"/>
          <p:nvPr/>
        </p:nvSpPr>
        <p:spPr>
          <a:xfrm rot="1340148">
            <a:off x="3284206" y="2623947"/>
            <a:ext cx="1248951"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The menu for listing</a:t>
            </a:r>
          </a:p>
        </p:txBody>
      </p:sp>
      <p:sp>
        <p:nvSpPr>
          <p:cNvPr id="911" name="TextBox 910">
            <a:extLst>
              <a:ext uri="{FF2B5EF4-FFF2-40B4-BE49-F238E27FC236}">
                <a16:creationId xmlns:a16="http://schemas.microsoft.com/office/drawing/2014/main" id="{A4567118-6D7A-7402-60AA-E7CDDF1E061C}"/>
              </a:ext>
            </a:extLst>
          </p:cNvPr>
          <p:cNvSpPr txBox="1"/>
          <p:nvPr/>
        </p:nvSpPr>
        <p:spPr>
          <a:xfrm rot="20873156">
            <a:off x="4234251" y="3482666"/>
            <a:ext cx="1018309"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cs typeface="Times New Roman" panose="02020603050405020304" pitchFamily="18" charset="0"/>
              </a:rPr>
              <a:t>User can rent</a:t>
            </a:r>
          </a:p>
        </p:txBody>
      </p:sp>
      <p:sp>
        <p:nvSpPr>
          <p:cNvPr id="933" name="TextBox 932">
            <a:extLst>
              <a:ext uri="{FF2B5EF4-FFF2-40B4-BE49-F238E27FC236}">
                <a16:creationId xmlns:a16="http://schemas.microsoft.com/office/drawing/2014/main" id="{EA7AF541-B69F-FDBA-F2B4-0327CB8B2B8B}"/>
              </a:ext>
            </a:extLst>
          </p:cNvPr>
          <p:cNvSpPr txBox="1"/>
          <p:nvPr/>
        </p:nvSpPr>
        <p:spPr>
          <a:xfrm rot="4047660">
            <a:off x="6716150" y="1927669"/>
            <a:ext cx="1004509" cy="215444"/>
          </a:xfrm>
          <a:prstGeom prst="rect">
            <a:avLst/>
          </a:prstGeom>
          <a:noFill/>
        </p:spPr>
        <p:txBody>
          <a:bodyPr wrap="square" rtlCol="0">
            <a:spAutoFit/>
          </a:bodyPr>
          <a:lstStyle/>
          <a:p>
            <a:r>
              <a:rPr lang="en-IN" sz="800" dirty="0">
                <a:solidFill>
                  <a:schemeClr val="bg1"/>
                </a:solidFill>
              </a:rPr>
              <a:t>Revies from users</a:t>
            </a:r>
          </a:p>
        </p:txBody>
      </p:sp>
      <p:sp>
        <p:nvSpPr>
          <p:cNvPr id="940" name="TextBox 939">
            <a:extLst>
              <a:ext uri="{FF2B5EF4-FFF2-40B4-BE49-F238E27FC236}">
                <a16:creationId xmlns:a16="http://schemas.microsoft.com/office/drawing/2014/main" id="{A4C08106-74CA-91C7-90B3-BDD81A516106}"/>
              </a:ext>
            </a:extLst>
          </p:cNvPr>
          <p:cNvSpPr txBox="1"/>
          <p:nvPr/>
        </p:nvSpPr>
        <p:spPr>
          <a:xfrm>
            <a:off x="6695327" y="3452280"/>
            <a:ext cx="710920"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Orders </a:t>
            </a:r>
          </a:p>
        </p:txBody>
      </p:sp>
      <p:sp>
        <p:nvSpPr>
          <p:cNvPr id="941" name="TextBox 940">
            <a:extLst>
              <a:ext uri="{FF2B5EF4-FFF2-40B4-BE49-F238E27FC236}">
                <a16:creationId xmlns:a16="http://schemas.microsoft.com/office/drawing/2014/main" id="{70182931-BF89-8320-D53E-8467C75F4215}"/>
              </a:ext>
            </a:extLst>
          </p:cNvPr>
          <p:cNvSpPr txBox="1"/>
          <p:nvPr/>
        </p:nvSpPr>
        <p:spPr>
          <a:xfrm>
            <a:off x="3964594" y="1268613"/>
            <a:ext cx="1382145"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cs typeface="Times New Roman" panose="02020603050405020304" pitchFamily="18" charset="0"/>
              </a:rPr>
              <a:t>Revies for listing</a:t>
            </a:r>
          </a:p>
        </p:txBody>
      </p:sp>
      <p:sp>
        <p:nvSpPr>
          <p:cNvPr id="944" name="TextBox 943">
            <a:extLst>
              <a:ext uri="{FF2B5EF4-FFF2-40B4-BE49-F238E27FC236}">
                <a16:creationId xmlns:a16="http://schemas.microsoft.com/office/drawing/2014/main" id="{A56288AB-8069-40A3-B4F5-1E651F8F540D}"/>
              </a:ext>
            </a:extLst>
          </p:cNvPr>
          <p:cNvSpPr txBox="1"/>
          <p:nvPr/>
        </p:nvSpPr>
        <p:spPr>
          <a:xfrm>
            <a:off x="3361628" y="1156539"/>
            <a:ext cx="363588" cy="369332"/>
          </a:xfrm>
          <a:prstGeom prst="rect">
            <a:avLst/>
          </a:prstGeom>
          <a:noFill/>
        </p:spPr>
        <p:txBody>
          <a:bodyPr wrap="square" rtlCol="0">
            <a:spAutoFit/>
          </a:bodyPr>
          <a:lstStyle/>
          <a:p>
            <a:r>
              <a:rPr lang="en-IN" sz="1800" dirty="0">
                <a:solidFill>
                  <a:schemeClr val="bg1"/>
                </a:solidFill>
              </a:rPr>
              <a:t>1</a:t>
            </a:r>
          </a:p>
        </p:txBody>
      </p:sp>
      <p:sp>
        <p:nvSpPr>
          <p:cNvPr id="945" name="TextBox 944">
            <a:extLst>
              <a:ext uri="{FF2B5EF4-FFF2-40B4-BE49-F238E27FC236}">
                <a16:creationId xmlns:a16="http://schemas.microsoft.com/office/drawing/2014/main" id="{1EABA172-E7E5-641D-C890-F1E9BC98AEB1}"/>
              </a:ext>
            </a:extLst>
          </p:cNvPr>
          <p:cNvSpPr txBox="1"/>
          <p:nvPr/>
        </p:nvSpPr>
        <p:spPr>
          <a:xfrm>
            <a:off x="5172384" y="1025779"/>
            <a:ext cx="363588" cy="369332"/>
          </a:xfrm>
          <a:prstGeom prst="rect">
            <a:avLst/>
          </a:prstGeom>
          <a:noFill/>
        </p:spPr>
        <p:txBody>
          <a:bodyPr wrap="square" rtlCol="0">
            <a:spAutoFit/>
          </a:bodyPr>
          <a:lstStyle/>
          <a:p>
            <a:r>
              <a:rPr lang="en-IN" sz="1800" dirty="0">
                <a:solidFill>
                  <a:schemeClr val="bg1"/>
                </a:solidFill>
              </a:rPr>
              <a:t>N</a:t>
            </a:r>
          </a:p>
        </p:txBody>
      </p:sp>
      <p:sp>
        <p:nvSpPr>
          <p:cNvPr id="946" name="TextBox 945">
            <a:extLst>
              <a:ext uri="{FF2B5EF4-FFF2-40B4-BE49-F238E27FC236}">
                <a16:creationId xmlns:a16="http://schemas.microsoft.com/office/drawing/2014/main" id="{DBCA11CF-5F49-A503-CC6F-26BD13CF554F}"/>
              </a:ext>
            </a:extLst>
          </p:cNvPr>
          <p:cNvSpPr txBox="1"/>
          <p:nvPr/>
        </p:nvSpPr>
        <p:spPr>
          <a:xfrm rot="3600629">
            <a:off x="7350584" y="2226571"/>
            <a:ext cx="363588" cy="369332"/>
          </a:xfrm>
          <a:prstGeom prst="rect">
            <a:avLst/>
          </a:prstGeom>
          <a:noFill/>
        </p:spPr>
        <p:txBody>
          <a:bodyPr wrap="square" rtlCol="0">
            <a:spAutoFit/>
          </a:bodyPr>
          <a:lstStyle/>
          <a:p>
            <a:r>
              <a:rPr lang="en-IN" sz="1800" dirty="0">
                <a:solidFill>
                  <a:schemeClr val="bg1"/>
                </a:solidFill>
              </a:rPr>
              <a:t>1</a:t>
            </a:r>
          </a:p>
        </p:txBody>
      </p:sp>
      <p:sp>
        <p:nvSpPr>
          <p:cNvPr id="947" name="TextBox 946">
            <a:extLst>
              <a:ext uri="{FF2B5EF4-FFF2-40B4-BE49-F238E27FC236}">
                <a16:creationId xmlns:a16="http://schemas.microsoft.com/office/drawing/2014/main" id="{5D1CE5C7-6F68-93FC-E522-DBB27D41E886}"/>
              </a:ext>
            </a:extLst>
          </p:cNvPr>
          <p:cNvSpPr txBox="1"/>
          <p:nvPr/>
        </p:nvSpPr>
        <p:spPr>
          <a:xfrm rot="4058358">
            <a:off x="7155682" y="1311267"/>
            <a:ext cx="363588" cy="369332"/>
          </a:xfrm>
          <a:prstGeom prst="rect">
            <a:avLst/>
          </a:prstGeom>
          <a:noFill/>
        </p:spPr>
        <p:txBody>
          <a:bodyPr wrap="square" rtlCol="0">
            <a:spAutoFit/>
          </a:bodyPr>
          <a:lstStyle/>
          <a:p>
            <a:r>
              <a:rPr lang="en-IN" sz="1800" dirty="0">
                <a:solidFill>
                  <a:schemeClr val="bg1"/>
                </a:solidFill>
              </a:rPr>
              <a:t>N</a:t>
            </a:r>
          </a:p>
        </p:txBody>
      </p:sp>
      <p:sp>
        <p:nvSpPr>
          <p:cNvPr id="948" name="TextBox 947">
            <a:extLst>
              <a:ext uri="{FF2B5EF4-FFF2-40B4-BE49-F238E27FC236}">
                <a16:creationId xmlns:a16="http://schemas.microsoft.com/office/drawing/2014/main" id="{F2A92E8C-17E1-DB28-13F3-B88F111CC1FD}"/>
              </a:ext>
            </a:extLst>
          </p:cNvPr>
          <p:cNvSpPr txBox="1"/>
          <p:nvPr/>
        </p:nvSpPr>
        <p:spPr>
          <a:xfrm rot="6217371">
            <a:off x="6868993" y="3792212"/>
            <a:ext cx="363588" cy="369332"/>
          </a:xfrm>
          <a:prstGeom prst="rect">
            <a:avLst/>
          </a:prstGeom>
          <a:noFill/>
        </p:spPr>
        <p:txBody>
          <a:bodyPr wrap="square" rtlCol="0">
            <a:spAutoFit/>
          </a:bodyPr>
          <a:lstStyle/>
          <a:p>
            <a:r>
              <a:rPr lang="en-IN" sz="1800" dirty="0">
                <a:solidFill>
                  <a:schemeClr val="bg1"/>
                </a:solidFill>
              </a:rPr>
              <a:t>N</a:t>
            </a:r>
          </a:p>
        </p:txBody>
      </p:sp>
      <p:sp>
        <p:nvSpPr>
          <p:cNvPr id="949" name="TextBox 948">
            <a:extLst>
              <a:ext uri="{FF2B5EF4-FFF2-40B4-BE49-F238E27FC236}">
                <a16:creationId xmlns:a16="http://schemas.microsoft.com/office/drawing/2014/main" id="{B3C5BDEA-CEA4-8F08-38A5-DA528ECAB014}"/>
              </a:ext>
            </a:extLst>
          </p:cNvPr>
          <p:cNvSpPr txBox="1"/>
          <p:nvPr/>
        </p:nvSpPr>
        <p:spPr>
          <a:xfrm rot="5654196">
            <a:off x="7148348" y="3158304"/>
            <a:ext cx="363588" cy="369332"/>
          </a:xfrm>
          <a:prstGeom prst="rect">
            <a:avLst/>
          </a:prstGeom>
          <a:noFill/>
        </p:spPr>
        <p:txBody>
          <a:bodyPr wrap="square" rtlCol="0">
            <a:spAutoFit/>
          </a:bodyPr>
          <a:lstStyle/>
          <a:p>
            <a:r>
              <a:rPr lang="en-IN" sz="1800" dirty="0">
                <a:solidFill>
                  <a:schemeClr val="bg1"/>
                </a:solidFill>
              </a:rPr>
              <a:t>1</a:t>
            </a:r>
          </a:p>
        </p:txBody>
      </p:sp>
      <p:sp>
        <p:nvSpPr>
          <p:cNvPr id="950" name="TextBox 949">
            <a:extLst>
              <a:ext uri="{FF2B5EF4-FFF2-40B4-BE49-F238E27FC236}">
                <a16:creationId xmlns:a16="http://schemas.microsoft.com/office/drawing/2014/main" id="{9BC0EFDE-D84D-C653-B1B9-060B5C2550C4}"/>
              </a:ext>
            </a:extLst>
          </p:cNvPr>
          <p:cNvSpPr txBox="1"/>
          <p:nvPr/>
        </p:nvSpPr>
        <p:spPr>
          <a:xfrm rot="2363239">
            <a:off x="5415526" y="3427774"/>
            <a:ext cx="363588" cy="369332"/>
          </a:xfrm>
          <a:prstGeom prst="rect">
            <a:avLst/>
          </a:prstGeom>
          <a:noFill/>
        </p:spPr>
        <p:txBody>
          <a:bodyPr wrap="square" rtlCol="0">
            <a:spAutoFit/>
          </a:bodyPr>
          <a:lstStyle/>
          <a:p>
            <a:r>
              <a:rPr lang="en-IN" sz="1800" dirty="0">
                <a:solidFill>
                  <a:schemeClr val="bg1"/>
                </a:solidFill>
              </a:rPr>
              <a:t>N</a:t>
            </a:r>
          </a:p>
        </p:txBody>
      </p:sp>
      <p:sp>
        <p:nvSpPr>
          <p:cNvPr id="951" name="TextBox 950">
            <a:extLst>
              <a:ext uri="{FF2B5EF4-FFF2-40B4-BE49-F238E27FC236}">
                <a16:creationId xmlns:a16="http://schemas.microsoft.com/office/drawing/2014/main" id="{194F5E82-1B44-6E00-8E2E-C87DF4B2EBEC}"/>
              </a:ext>
            </a:extLst>
          </p:cNvPr>
          <p:cNvSpPr txBox="1"/>
          <p:nvPr/>
        </p:nvSpPr>
        <p:spPr>
          <a:xfrm rot="2005679">
            <a:off x="2968499" y="2006191"/>
            <a:ext cx="363588" cy="369332"/>
          </a:xfrm>
          <a:prstGeom prst="rect">
            <a:avLst/>
          </a:prstGeom>
          <a:noFill/>
        </p:spPr>
        <p:txBody>
          <a:bodyPr wrap="square" rtlCol="0">
            <a:spAutoFit/>
          </a:bodyPr>
          <a:lstStyle/>
          <a:p>
            <a:r>
              <a:rPr lang="en-IN" sz="1800" dirty="0">
                <a:solidFill>
                  <a:schemeClr val="bg1"/>
                </a:solidFill>
              </a:rPr>
              <a:t>M</a:t>
            </a:r>
          </a:p>
        </p:txBody>
      </p:sp>
      <p:sp>
        <p:nvSpPr>
          <p:cNvPr id="952" name="TextBox 951">
            <a:extLst>
              <a:ext uri="{FF2B5EF4-FFF2-40B4-BE49-F238E27FC236}">
                <a16:creationId xmlns:a16="http://schemas.microsoft.com/office/drawing/2014/main" id="{D73597DD-E6E7-65BF-1135-03A5516E490A}"/>
              </a:ext>
            </a:extLst>
          </p:cNvPr>
          <p:cNvSpPr txBox="1"/>
          <p:nvPr/>
        </p:nvSpPr>
        <p:spPr>
          <a:xfrm rot="20974323">
            <a:off x="3418644" y="3437112"/>
            <a:ext cx="363588" cy="369332"/>
          </a:xfrm>
          <a:prstGeom prst="rect">
            <a:avLst/>
          </a:prstGeom>
          <a:noFill/>
        </p:spPr>
        <p:txBody>
          <a:bodyPr wrap="square" rtlCol="0">
            <a:spAutoFit/>
          </a:bodyPr>
          <a:lstStyle/>
          <a:p>
            <a:r>
              <a:rPr lang="en-IN" sz="1800" dirty="0">
                <a:solidFill>
                  <a:schemeClr val="bg1"/>
                </a:solidFill>
              </a:rPr>
              <a:t>N</a:t>
            </a:r>
          </a:p>
        </p:txBody>
      </p:sp>
      <p:sp>
        <p:nvSpPr>
          <p:cNvPr id="953" name="TextBox 952">
            <a:extLst>
              <a:ext uri="{FF2B5EF4-FFF2-40B4-BE49-F238E27FC236}">
                <a16:creationId xmlns:a16="http://schemas.microsoft.com/office/drawing/2014/main" id="{85CA9A69-90BC-3F8F-BFD1-A2F365066174}"/>
              </a:ext>
            </a:extLst>
          </p:cNvPr>
          <p:cNvSpPr txBox="1"/>
          <p:nvPr/>
        </p:nvSpPr>
        <p:spPr>
          <a:xfrm rot="852288">
            <a:off x="3585038" y="1687291"/>
            <a:ext cx="363588" cy="369332"/>
          </a:xfrm>
          <a:prstGeom prst="rect">
            <a:avLst/>
          </a:prstGeom>
          <a:noFill/>
        </p:spPr>
        <p:txBody>
          <a:bodyPr wrap="square" rtlCol="0">
            <a:spAutoFit/>
          </a:bodyPr>
          <a:lstStyle/>
          <a:p>
            <a:r>
              <a:rPr lang="en-IN" sz="1800" dirty="0">
                <a:solidFill>
                  <a:schemeClr val="bg1"/>
                </a:solidFill>
              </a:rPr>
              <a:t>N</a:t>
            </a:r>
          </a:p>
        </p:txBody>
      </p:sp>
      <p:sp>
        <p:nvSpPr>
          <p:cNvPr id="954" name="TextBox 953">
            <a:extLst>
              <a:ext uri="{FF2B5EF4-FFF2-40B4-BE49-F238E27FC236}">
                <a16:creationId xmlns:a16="http://schemas.microsoft.com/office/drawing/2014/main" id="{88AD6A0F-078B-DEFE-D0CA-CF2BE7AA6F8D}"/>
              </a:ext>
            </a:extLst>
          </p:cNvPr>
          <p:cNvSpPr txBox="1"/>
          <p:nvPr/>
        </p:nvSpPr>
        <p:spPr>
          <a:xfrm rot="2026555">
            <a:off x="5894796" y="2305824"/>
            <a:ext cx="310794" cy="369332"/>
          </a:xfrm>
          <a:prstGeom prst="rect">
            <a:avLst/>
          </a:prstGeom>
          <a:noFill/>
        </p:spPr>
        <p:txBody>
          <a:bodyPr wrap="square" rtlCol="0">
            <a:spAutoFit/>
          </a:bodyPr>
          <a:lstStyle/>
          <a:p>
            <a:r>
              <a:rPr lang="en-IN" sz="1800" dirty="0">
                <a:solidFill>
                  <a:schemeClr val="bg1"/>
                </a:solidFill>
              </a:rPr>
              <a:t>1</a:t>
            </a:r>
          </a:p>
        </p:txBody>
      </p:sp>
      <p:sp>
        <p:nvSpPr>
          <p:cNvPr id="975" name="TextBox 974">
            <a:extLst>
              <a:ext uri="{FF2B5EF4-FFF2-40B4-BE49-F238E27FC236}">
                <a16:creationId xmlns:a16="http://schemas.microsoft.com/office/drawing/2014/main" id="{30F0C215-AF9E-0290-6024-B3F880EBDE31}"/>
              </a:ext>
            </a:extLst>
          </p:cNvPr>
          <p:cNvSpPr txBox="1"/>
          <p:nvPr/>
        </p:nvSpPr>
        <p:spPr>
          <a:xfrm rot="19591874">
            <a:off x="5489588" y="2877147"/>
            <a:ext cx="491415" cy="369332"/>
          </a:xfrm>
          <a:prstGeom prst="rect">
            <a:avLst/>
          </a:prstGeom>
          <a:noFill/>
        </p:spPr>
        <p:txBody>
          <a:bodyPr wrap="square" rtlCol="0">
            <a:spAutoFit/>
          </a:bodyPr>
          <a:lstStyle/>
          <a:p>
            <a:r>
              <a:rPr lang="en-IN" sz="1800" dirty="0">
                <a:solidFill>
                  <a:schemeClr val="bg1"/>
                </a:solidFill>
              </a:rPr>
              <a:t>1</a:t>
            </a:r>
          </a:p>
        </p:txBody>
      </p:sp>
      <p:sp>
        <p:nvSpPr>
          <p:cNvPr id="976" name="TextBox 975">
            <a:extLst>
              <a:ext uri="{FF2B5EF4-FFF2-40B4-BE49-F238E27FC236}">
                <a16:creationId xmlns:a16="http://schemas.microsoft.com/office/drawing/2014/main" id="{21088A4C-8F3E-CEEB-9A83-4227A2C03F1D}"/>
              </a:ext>
            </a:extLst>
          </p:cNvPr>
          <p:cNvSpPr txBox="1"/>
          <p:nvPr/>
        </p:nvSpPr>
        <p:spPr>
          <a:xfrm rot="5597317">
            <a:off x="2128655" y="1931143"/>
            <a:ext cx="363588" cy="369332"/>
          </a:xfrm>
          <a:prstGeom prst="rect">
            <a:avLst/>
          </a:prstGeom>
          <a:noFill/>
        </p:spPr>
        <p:txBody>
          <a:bodyPr wrap="square" rtlCol="0">
            <a:spAutoFit/>
          </a:bodyPr>
          <a:lstStyle/>
          <a:p>
            <a:r>
              <a:rPr lang="en-IN" sz="1800" dirty="0">
                <a:solidFill>
                  <a:schemeClr val="bg1"/>
                </a:solidFill>
              </a:rPr>
              <a:t>M</a:t>
            </a:r>
          </a:p>
        </p:txBody>
      </p:sp>
      <p:sp>
        <p:nvSpPr>
          <p:cNvPr id="977" name="TextBox 976">
            <a:extLst>
              <a:ext uri="{FF2B5EF4-FFF2-40B4-BE49-F238E27FC236}">
                <a16:creationId xmlns:a16="http://schemas.microsoft.com/office/drawing/2014/main" id="{7005C8EE-1189-D9E5-3F93-E34D52782909}"/>
              </a:ext>
            </a:extLst>
          </p:cNvPr>
          <p:cNvSpPr txBox="1"/>
          <p:nvPr/>
        </p:nvSpPr>
        <p:spPr>
          <a:xfrm rot="4349357">
            <a:off x="2275804" y="3013932"/>
            <a:ext cx="415872" cy="369332"/>
          </a:xfrm>
          <a:prstGeom prst="rect">
            <a:avLst/>
          </a:prstGeom>
          <a:noFill/>
        </p:spPr>
        <p:txBody>
          <a:bodyPr wrap="square" rtlCol="0">
            <a:spAutoFit/>
          </a:bodyPr>
          <a:lstStyle/>
          <a:p>
            <a:r>
              <a:rPr lang="en-IN" sz="1800" dirty="0">
                <a:solidFill>
                  <a:schemeClr val="bg1"/>
                </a:solidFill>
              </a:rPr>
              <a:t>N</a:t>
            </a:r>
          </a:p>
        </p:txBody>
      </p:sp>
      <p:sp>
        <p:nvSpPr>
          <p:cNvPr id="2" name="Rectangle 1">
            <a:extLst>
              <a:ext uri="{FF2B5EF4-FFF2-40B4-BE49-F238E27FC236}">
                <a16:creationId xmlns:a16="http://schemas.microsoft.com/office/drawing/2014/main" id="{570DF4AE-28FA-EE5C-F511-1C246895D580}"/>
              </a:ext>
            </a:extLst>
          </p:cNvPr>
          <p:cNvSpPr/>
          <p:nvPr/>
        </p:nvSpPr>
        <p:spPr>
          <a:xfrm>
            <a:off x="1520926" y="3563829"/>
            <a:ext cx="1621261" cy="722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43F4F17-256F-BD9F-415C-B80A72370947}"/>
              </a:ext>
            </a:extLst>
          </p:cNvPr>
          <p:cNvSpPr/>
          <p:nvPr/>
        </p:nvSpPr>
        <p:spPr>
          <a:xfrm>
            <a:off x="1697203" y="3732325"/>
            <a:ext cx="1236544" cy="4472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latin typeface="Times New Roman" panose="02020603050405020304" pitchFamily="18" charset="0"/>
                <a:cs typeface="Times New Roman" panose="02020603050405020304" pitchFamily="18" charset="0"/>
              </a:rPr>
              <a:t>Rents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371475" y="585758"/>
            <a:ext cx="1943100"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User Schema:</a:t>
            </a:r>
          </a:p>
        </p:txBody>
      </p:sp>
      <p:sp>
        <p:nvSpPr>
          <p:cNvPr id="8" name="TextBox 7">
            <a:extLst>
              <a:ext uri="{FF2B5EF4-FFF2-40B4-BE49-F238E27FC236}">
                <a16:creationId xmlns:a16="http://schemas.microsoft.com/office/drawing/2014/main" id="{6011197F-AD05-0F29-C93B-FDCB7E82B63F}"/>
              </a:ext>
            </a:extLst>
          </p:cNvPr>
          <p:cNvSpPr txBox="1"/>
          <p:nvPr/>
        </p:nvSpPr>
        <p:spPr>
          <a:xfrm>
            <a:off x="4493421" y="499751"/>
            <a:ext cx="2336006" cy="369332"/>
          </a:xfrm>
          <a:prstGeom prst="rect">
            <a:avLst/>
          </a:prstGeom>
          <a:noFill/>
        </p:spPr>
        <p:txBody>
          <a:bodyPr wrap="square" rtlCol="0">
            <a:spAutoFit/>
          </a:bodyPr>
          <a:lstStyle/>
          <a:p>
            <a:pPr algn="l"/>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Review 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4" y="1005097"/>
            <a:ext cx="3268265" cy="32740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358973" y="1045218"/>
            <a:ext cx="3136106" cy="3108543"/>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userSchema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username: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email: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password: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User = mongoose.model('User', userSchema);</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User;</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BBC4C1C-E262-DE5E-7B9C-808B36166DCD}"/>
              </a:ext>
            </a:extLst>
          </p:cNvPr>
          <p:cNvSpPr/>
          <p:nvPr/>
        </p:nvSpPr>
        <p:spPr>
          <a:xfrm>
            <a:off x="4493420" y="962484"/>
            <a:ext cx="4186235" cy="340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72A963CB-A56A-AD96-669D-786CD26E3A5A}"/>
              </a:ext>
            </a:extLst>
          </p:cNvPr>
          <p:cNvSpPr txBox="1"/>
          <p:nvPr/>
        </p:nvSpPr>
        <p:spPr>
          <a:xfrm>
            <a:off x="4572000" y="1109386"/>
            <a:ext cx="3914775" cy="310854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const mongoose = require('mongoose');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reviewSchema = new mongoose.Schema({</a:t>
            </a:r>
          </a:p>
          <a:p>
            <a:r>
              <a:rPr lang="en-IN" dirty="0">
                <a:latin typeface="Times New Roman" panose="02020603050405020304" pitchFamily="18" charset="0"/>
                <a:cs typeface="Times New Roman" panose="02020603050405020304" pitchFamily="18" charset="0"/>
              </a:rPr>
              <a:t>    property_id: mongoose.Schema.Types.ObjectId,</a:t>
            </a:r>
          </a:p>
          <a:p>
            <a:r>
              <a:rPr lang="en-IN" dirty="0">
                <a:latin typeface="Times New Roman" panose="02020603050405020304" pitchFamily="18" charset="0"/>
                <a:cs typeface="Times New Roman" panose="02020603050405020304" pitchFamily="18" charset="0"/>
              </a:rPr>
              <a:t>    user_id: mongoose.Schema.Types.ObjectId,</a:t>
            </a:r>
          </a:p>
          <a:p>
            <a:r>
              <a:rPr lang="en-IN" dirty="0">
                <a:latin typeface="Times New Roman" panose="02020603050405020304" pitchFamily="18" charset="0"/>
                <a:cs typeface="Times New Roman" panose="02020603050405020304" pitchFamily="18" charset="0"/>
              </a:rPr>
              <a:t>    rating: Number,</a:t>
            </a:r>
          </a:p>
          <a:p>
            <a:r>
              <a:rPr lang="en-IN" dirty="0">
                <a:latin typeface="Times New Roman" panose="02020603050405020304" pitchFamily="18" charset="0"/>
                <a:cs typeface="Times New Roman" panose="02020603050405020304" pitchFamily="18" charset="0"/>
              </a:rPr>
              <a:t>    comment: String</a:t>
            </a:r>
          </a:p>
          <a:p>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Review = mongoose.model('Review', reviewSchema);</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module.exports = Review;</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019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221456" y="550540"/>
            <a:ext cx="3136106" cy="369332"/>
          </a:xfrm>
          <a:prstGeom prst="rect">
            <a:avLst/>
          </a:prstGeom>
          <a:noFill/>
        </p:spPr>
        <p:txBody>
          <a:bodyPr wrap="square" rtlCol="0">
            <a:spAutoFit/>
          </a:bodyPr>
          <a:lstStyle/>
          <a:p>
            <a:r>
              <a:rPr lang="en-IN" sz="1800" dirty="0">
                <a:solidFill>
                  <a:schemeClr val="accent3">
                    <a:lumMod val="60000"/>
                    <a:lumOff val="40000"/>
                  </a:schemeClr>
                </a:solidFill>
                <a:latin typeface="Times New Roman" panose="02020603050405020304" pitchFamily="18" charset="0"/>
                <a:cs typeface="Times New Roman" panose="02020603050405020304" pitchFamily="18" charset="0"/>
              </a:rPr>
              <a:t>listing</a:t>
            </a:r>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 Schema</a:t>
            </a:r>
          </a:p>
        </p:txBody>
      </p:sp>
      <p:sp>
        <p:nvSpPr>
          <p:cNvPr id="8" name="TextBox 7">
            <a:extLst>
              <a:ext uri="{FF2B5EF4-FFF2-40B4-BE49-F238E27FC236}">
                <a16:creationId xmlns:a16="http://schemas.microsoft.com/office/drawing/2014/main" id="{6011197F-AD05-0F29-C93B-FDCB7E82B63F}"/>
              </a:ext>
            </a:extLst>
          </p:cNvPr>
          <p:cNvSpPr txBox="1"/>
          <p:nvPr/>
        </p:nvSpPr>
        <p:spPr>
          <a:xfrm>
            <a:off x="4493421" y="499751"/>
            <a:ext cx="2336006" cy="369332"/>
          </a:xfrm>
          <a:prstGeom prst="rect">
            <a:avLst/>
          </a:prstGeom>
          <a:noFill/>
        </p:spPr>
        <p:txBody>
          <a:bodyPr wrap="square" rtlCol="0">
            <a:spAutoFit/>
          </a:bodyPr>
          <a:lstStyle/>
          <a:p>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Rent 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4" y="1005096"/>
            <a:ext cx="4007646" cy="3916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221456" y="933975"/>
            <a:ext cx="4079084" cy="4185761"/>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propertySchema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title: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description: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image: { url: String, filename: String },</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price: Number,</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location: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country: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category: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owner_id: mongoose.Schema.Types.ObjectId,</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reviews: [{ type: mongoose.Schema.Types.ObjectId, ref: 'Review' }],</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__v: Number</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Property = mongoose.model('Property', propertySchema);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Property;</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BBC4C1C-E262-DE5E-7B9C-808B36166DCD}"/>
              </a:ext>
            </a:extLst>
          </p:cNvPr>
          <p:cNvSpPr/>
          <p:nvPr/>
        </p:nvSpPr>
        <p:spPr>
          <a:xfrm>
            <a:off x="4493421" y="962484"/>
            <a:ext cx="4264814" cy="30165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72A963CB-A56A-AD96-669D-786CD26E3A5A}"/>
              </a:ext>
            </a:extLst>
          </p:cNvPr>
          <p:cNvSpPr txBox="1"/>
          <p:nvPr/>
        </p:nvSpPr>
        <p:spPr>
          <a:xfrm>
            <a:off x="4572000" y="1109386"/>
            <a:ext cx="3914775" cy="2677656"/>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const mongoose = require('mongoose');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rentSchema = new mongoose.Schema({</a:t>
            </a:r>
          </a:p>
          <a:p>
            <a:r>
              <a:rPr lang="en-IN" dirty="0">
                <a:latin typeface="Times New Roman" panose="02020603050405020304" pitchFamily="18" charset="0"/>
                <a:cs typeface="Times New Roman" panose="02020603050405020304" pitchFamily="18" charset="0"/>
              </a:rPr>
              <a:t>    property_id: mongoose.Schema.Types.ObjectId,</a:t>
            </a:r>
          </a:p>
          <a:p>
            <a:r>
              <a:rPr lang="en-IN" dirty="0">
                <a:latin typeface="Times New Roman" panose="02020603050405020304" pitchFamily="18" charset="0"/>
                <a:cs typeface="Times New Roman" panose="02020603050405020304" pitchFamily="18" charset="0"/>
              </a:rPr>
              <a:t>    start_date: Date,</a:t>
            </a:r>
          </a:p>
          <a:p>
            <a:r>
              <a:rPr lang="en-IN" dirty="0">
                <a:latin typeface="Times New Roman" panose="02020603050405020304" pitchFamily="18" charset="0"/>
                <a:cs typeface="Times New Roman" panose="02020603050405020304" pitchFamily="18" charset="0"/>
              </a:rPr>
              <a:t>    end_date: Date</a:t>
            </a:r>
          </a:p>
          <a:p>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Rent = mongoose.model('Rent', rentSchema);</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module.exports = Rent;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6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221456" y="550540"/>
            <a:ext cx="3136106" cy="369332"/>
          </a:xfrm>
          <a:prstGeom prst="rect">
            <a:avLst/>
          </a:prstGeom>
          <a:noFill/>
        </p:spPr>
        <p:txBody>
          <a:bodyPr wrap="square" rtlCol="0">
            <a:spAutoFit/>
          </a:bodyPr>
          <a:lstStyle/>
          <a:p>
            <a:pPr algn="l"/>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Menu</a:t>
            </a:r>
            <a:r>
              <a:rPr lang="en-IN" sz="1800" b="1" i="0" dirty="0">
                <a:solidFill>
                  <a:schemeClr val="accent3">
                    <a:lumMod val="60000"/>
                    <a:lumOff val="40000"/>
                  </a:schemeClr>
                </a:solidFill>
                <a:effectLst/>
                <a:latin typeface="Times New Roman" panose="02020603050405020304" pitchFamily="18" charset="0"/>
                <a:cs typeface="Times New Roman" panose="02020603050405020304" pitchFamily="18" charset="0"/>
              </a:rPr>
              <a:t> </a:t>
            </a:r>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3" y="1005096"/>
            <a:ext cx="4079083" cy="34031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492916" y="1142398"/>
            <a:ext cx="3729040" cy="2893100"/>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menuSchema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property_id: mongoose.Schema.Types.ObjectId,</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dish_name: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Menu = mongoose.model('Menu', menuSchema);</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Menu;</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8069264"/>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924</TotalTime>
  <Words>1249</Words>
  <Application>Microsoft Office PowerPoint</Application>
  <PresentationFormat>On-screen Show (16:9)</PresentationFormat>
  <Paragraphs>225</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Raleway</vt:lpstr>
      <vt:lpstr>Roboto</vt:lpstr>
      <vt:lpstr>Times New Roman</vt:lpstr>
      <vt:lpstr>Arial</vt:lpstr>
      <vt:lpstr>Oswald</vt:lpstr>
      <vt:lpstr>Software Development Bussines Plan by Slidesgo</vt:lpstr>
      <vt:lpstr>DBMS MINI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MINI PROJECT</dc:title>
  <dc:creator>Hazaratali.S. Mogalalli</dc:creator>
  <cp:lastModifiedBy>Hazaratali.S. Mogalalli</cp:lastModifiedBy>
  <cp:revision>36</cp:revision>
  <dcterms:modified xsi:type="dcterms:W3CDTF">2024-01-26T19:10:25Z</dcterms:modified>
</cp:coreProperties>
</file>